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79" r:id="rId4"/>
    <p:sldId id="289" r:id="rId5"/>
    <p:sldId id="291" r:id="rId6"/>
    <p:sldId id="290" r:id="rId7"/>
    <p:sldId id="292" r:id="rId8"/>
    <p:sldId id="320" r:id="rId9"/>
    <p:sldId id="319" r:id="rId10"/>
    <p:sldId id="322" r:id="rId11"/>
    <p:sldId id="325" r:id="rId12"/>
    <p:sldId id="324" r:id="rId13"/>
    <p:sldId id="293" r:id="rId14"/>
    <p:sldId id="299" r:id="rId15"/>
    <p:sldId id="326" r:id="rId16"/>
    <p:sldId id="302" r:id="rId17"/>
    <p:sldId id="298" r:id="rId18"/>
    <p:sldId id="296" r:id="rId19"/>
    <p:sldId id="303" r:id="rId20"/>
    <p:sldId id="307" r:id="rId21"/>
    <p:sldId id="301" r:id="rId22"/>
    <p:sldId id="300" r:id="rId23"/>
    <p:sldId id="306" r:id="rId24"/>
    <p:sldId id="311" r:id="rId25"/>
    <p:sldId id="308" r:id="rId26"/>
    <p:sldId id="309" r:id="rId27"/>
    <p:sldId id="305" r:id="rId28"/>
    <p:sldId id="304" r:id="rId29"/>
    <p:sldId id="310" r:id="rId30"/>
    <p:sldId id="295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3F2F1"/>
    <a:srgbClr val="27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6" autoAdjust="0"/>
    <p:restoredTop sz="82706" autoAdjust="0"/>
  </p:normalViewPr>
  <p:slideViewPr>
    <p:cSldViewPr snapToGrid="0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DF4E0-3E7B-4408-BA33-292E86E2AF17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B44F3-CFDD-4481-8C21-C233655735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영상처리 프로그래밍 </a:t>
            </a:r>
            <a:r>
              <a:rPr lang="en-US" altLang="ko-KR" dirty="0"/>
              <a:t>– </a:t>
            </a:r>
            <a:r>
              <a:rPr lang="ko-KR" altLang="en-US" dirty="0"/>
              <a:t>알파채널이 추가된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만들기를 주제로 발표하게 된 </a:t>
            </a:r>
            <a:r>
              <a:rPr lang="en-US" altLang="ko-KR" dirty="0"/>
              <a:t>16</a:t>
            </a:r>
            <a:r>
              <a:rPr lang="ko-KR" altLang="en-US" dirty="0"/>
              <a:t>학번 박상민 학생입니다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05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54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1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목표하는 전체 개발 범위를 설명하기 위해</a:t>
            </a:r>
            <a:r>
              <a:rPr lang="en-US" altLang="ko-KR" dirty="0"/>
              <a:t>, </a:t>
            </a:r>
            <a:r>
              <a:rPr lang="ko-KR" altLang="en-US" dirty="0"/>
              <a:t>전체 프로세스를 도식화 해 보았습니다</a:t>
            </a:r>
            <a:r>
              <a:rPr lang="en-US" altLang="ko-KR" dirty="0"/>
              <a:t>. </a:t>
            </a:r>
            <a:r>
              <a:rPr lang="ko-KR" altLang="en-US" dirty="0"/>
              <a:t>제가 계획한 프로그램은 이런 순서로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먼저 프로그램을 실행하면 이미지에 해당하는 경로를 사용자로부터 입력 받습니다</a:t>
            </a:r>
            <a:r>
              <a:rPr lang="en-US" altLang="ko-KR" dirty="0"/>
              <a:t>. </a:t>
            </a:r>
            <a:r>
              <a:rPr lang="ko-KR" altLang="en-US" dirty="0"/>
              <a:t>만약 해당 경로에 이미지 파일이 존재할 경우에만 </a:t>
            </a:r>
            <a:r>
              <a:rPr lang="en-US" altLang="ko-KR" dirty="0"/>
              <a:t>while </a:t>
            </a:r>
            <a:r>
              <a:rPr lang="ko-KR" altLang="en-US" dirty="0"/>
              <a:t>루프를 빠져나갑니다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키보드 입력은 무한 루프를 돌며 사용자 입력을 기다립니다</a:t>
            </a:r>
            <a:r>
              <a:rPr lang="en-US" altLang="ko-KR" dirty="0"/>
              <a:t>. </a:t>
            </a:r>
            <a:r>
              <a:rPr lang="ko-KR" altLang="en-US" dirty="0"/>
              <a:t>만약 조건에 해당하는 입력이 아니면 아무 일도 수행하지 않고</a:t>
            </a:r>
            <a:r>
              <a:rPr lang="en-US" altLang="ko-KR" dirty="0"/>
              <a:t>, </a:t>
            </a:r>
            <a:r>
              <a:rPr lang="ko-KR" altLang="en-US" dirty="0"/>
              <a:t>해당하는 문자면 그 기능을 수행합니다</a:t>
            </a:r>
            <a:r>
              <a:rPr lang="en-US" altLang="ko-KR" dirty="0"/>
              <a:t>. </a:t>
            </a:r>
            <a:r>
              <a:rPr lang="ko-KR" altLang="en-US" dirty="0"/>
              <a:t>이 부분을 앞으로 메뉴라고 칭하겠습니다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먼저</a:t>
            </a:r>
            <a:r>
              <a:rPr lang="en-US" altLang="ko-KR" dirty="0"/>
              <a:t> ESC</a:t>
            </a:r>
            <a:r>
              <a:rPr lang="ko-KR" altLang="en-US" dirty="0"/>
              <a:t>나 </a:t>
            </a:r>
            <a:r>
              <a:rPr lang="en-US" altLang="ko-KR" dirty="0"/>
              <a:t>q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프로그램을 종료합니다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다음 그룹은 선택하고 싶은 영역을 추출하기 위한 기능들로</a:t>
            </a:r>
            <a:r>
              <a:rPr lang="en-US" altLang="ko-KR" dirty="0"/>
              <a:t>, </a:t>
            </a:r>
            <a:r>
              <a:rPr lang="ko-KR" altLang="en-US" dirty="0"/>
              <a:t>해당 기능을 수행한 뒤에는 이루어지는 프로세스가 같습니다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dirty="0"/>
              <a:t>r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마우스 드래그를 이용해 사각형으로 원하는 영역을 </a:t>
            </a:r>
            <a:r>
              <a:rPr lang="en-US" altLang="ko-KR" dirty="0"/>
              <a:t>ROI</a:t>
            </a:r>
            <a:r>
              <a:rPr lang="ko-KR" altLang="en-US" dirty="0"/>
              <a:t>로 선택합니다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마우스 드래그를 이용해 해당 </a:t>
            </a:r>
            <a:r>
              <a:rPr lang="en-US" altLang="ko-KR" dirty="0"/>
              <a:t>ROI</a:t>
            </a:r>
            <a:r>
              <a:rPr lang="ko-KR" altLang="en-US" dirty="0"/>
              <a:t>와 히스토그램이 같은 영역을</a:t>
            </a:r>
            <a:r>
              <a:rPr lang="en-US" altLang="ko-KR" dirty="0"/>
              <a:t> </a:t>
            </a:r>
            <a:r>
              <a:rPr lang="ko-KR" altLang="en-US" dirty="0"/>
              <a:t>추출해 출력하는 </a:t>
            </a:r>
            <a:r>
              <a:rPr lang="ko-KR" altLang="en-US" dirty="0" err="1"/>
              <a:t>역투영</a:t>
            </a:r>
            <a:r>
              <a:rPr lang="ko-KR" altLang="en-US" dirty="0"/>
              <a:t> 기능을 수행합니다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이미지를 흑백으로 읽어 이진화 시키는 </a:t>
            </a:r>
            <a:r>
              <a:rPr lang="ko-KR" altLang="en-US" dirty="0" err="1"/>
              <a:t>쓰레시</a:t>
            </a:r>
            <a:r>
              <a:rPr lang="ko-KR" altLang="en-US" dirty="0"/>
              <a:t> 홀드 기능을 수행합니다</a:t>
            </a:r>
            <a:r>
              <a:rPr lang="en-US" altLang="ko-KR" dirty="0"/>
              <a:t>. </a:t>
            </a:r>
            <a:r>
              <a:rPr lang="ko-KR" altLang="en-US" dirty="0"/>
              <a:t>이 기능은 수행 도중 </a:t>
            </a:r>
            <a:r>
              <a:rPr lang="en-US" altLang="ko-KR" dirty="0"/>
              <a:t>t</a:t>
            </a:r>
            <a:r>
              <a:rPr lang="ko-KR" altLang="en-US" dirty="0"/>
              <a:t>를 눌러 선택 영역을 반전시킬 수 있고</a:t>
            </a:r>
            <a:r>
              <a:rPr lang="en-US" altLang="ko-KR" dirty="0"/>
              <a:t>, </a:t>
            </a:r>
            <a:r>
              <a:rPr lang="ko-KR" altLang="en-US" dirty="0"/>
              <a:t>또한 </a:t>
            </a:r>
            <a:r>
              <a:rPr lang="en-US" altLang="ko-KR" dirty="0"/>
              <a:t>m</a:t>
            </a:r>
            <a:r>
              <a:rPr lang="ko-KR" altLang="en-US" dirty="0"/>
              <a:t>을 눌러 전역 </a:t>
            </a:r>
            <a:r>
              <a:rPr lang="ko-KR" altLang="en-US" dirty="0" err="1"/>
              <a:t>쓰레시</a:t>
            </a:r>
            <a:r>
              <a:rPr lang="ko-KR" altLang="en-US" dirty="0"/>
              <a:t> 홀딩과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홀딩을 </a:t>
            </a:r>
            <a:r>
              <a:rPr lang="ko-KR" altLang="en-US" dirty="0" err="1"/>
              <a:t>토글</a:t>
            </a:r>
            <a:r>
              <a:rPr lang="ko-KR" altLang="en-US" dirty="0"/>
              <a:t> 식으로 선택할 수 있습니다</a:t>
            </a:r>
            <a:r>
              <a:rPr lang="en-US" altLang="ko-KR" dirty="0"/>
              <a:t>. </a:t>
            </a:r>
            <a:r>
              <a:rPr lang="ko-KR" altLang="en-US" dirty="0"/>
              <a:t>트랙바를 이용해서 </a:t>
            </a:r>
            <a:r>
              <a:rPr lang="en-US" altLang="ko-KR" dirty="0"/>
              <a:t>threshold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err="1"/>
              <a:t>임계값</a:t>
            </a:r>
            <a:r>
              <a:rPr lang="en-US" altLang="ko-KR" dirty="0"/>
              <a:t>, </a:t>
            </a:r>
            <a:r>
              <a:rPr lang="ko-KR" altLang="en-US" dirty="0"/>
              <a:t>적응형에서는 블록사이즈</a:t>
            </a:r>
            <a:r>
              <a:rPr lang="en-US" altLang="ko-KR" dirty="0"/>
              <a:t>, </a:t>
            </a:r>
            <a:r>
              <a:rPr lang="ko-KR" altLang="en-US" dirty="0"/>
              <a:t>차감상수 등을 조절할 수 있습니다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이미지에서 마우스로 클릭한 좌표에 해당하는 </a:t>
            </a:r>
            <a:r>
              <a:rPr lang="en-US" altLang="ko-KR" dirty="0"/>
              <a:t>BGR</a:t>
            </a:r>
            <a:r>
              <a:rPr lang="ko-KR" altLang="en-US" dirty="0"/>
              <a:t>값을 </a:t>
            </a:r>
            <a:r>
              <a:rPr lang="en-US" altLang="ko-KR" dirty="0"/>
              <a:t>HSV</a:t>
            </a:r>
            <a:r>
              <a:rPr lang="ko-KR" altLang="en-US" dirty="0"/>
              <a:t>로 바꾸어 </a:t>
            </a:r>
            <a:r>
              <a:rPr lang="en-US" altLang="ko-KR" dirty="0"/>
              <a:t>Hue</a:t>
            </a:r>
            <a:r>
              <a:rPr lang="ko-KR" altLang="en-US" dirty="0"/>
              <a:t>값</a:t>
            </a:r>
            <a:r>
              <a:rPr lang="en-US" altLang="ko-KR" dirty="0"/>
              <a:t>, Saturation</a:t>
            </a:r>
            <a:r>
              <a:rPr lang="ko-KR" altLang="en-US" dirty="0"/>
              <a:t>값</a:t>
            </a:r>
            <a:r>
              <a:rPr lang="en-US" altLang="ko-KR" dirty="0"/>
              <a:t>, Value</a:t>
            </a:r>
            <a:r>
              <a:rPr lang="ko-KR" altLang="en-US" dirty="0"/>
              <a:t>값을 얻어와 </a:t>
            </a:r>
            <a:r>
              <a:rPr lang="en-US" altLang="ko-KR" dirty="0"/>
              <a:t>offset </a:t>
            </a:r>
            <a:r>
              <a:rPr lang="ko-KR" altLang="en-US" dirty="0"/>
              <a:t>만큼 범위에 있는 값들을</a:t>
            </a:r>
            <a:r>
              <a:rPr lang="en-US" altLang="ko-KR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r>
              <a:rPr lang="ko-KR" altLang="en-US" dirty="0"/>
              <a:t>클릭 대신에 </a:t>
            </a:r>
            <a:r>
              <a:rPr lang="ko-KR" altLang="en-US" dirty="0" err="1"/>
              <a:t>마스킹</a:t>
            </a:r>
            <a:r>
              <a:rPr lang="ko-KR" altLang="en-US" dirty="0"/>
              <a:t> 할 범위의 값을 트랙바로 조절할 수 있습니다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각 기능들을 수행하고 나면</a:t>
            </a:r>
            <a:r>
              <a:rPr lang="en-US" altLang="ko-KR" dirty="0"/>
              <a:t>, </a:t>
            </a:r>
            <a:r>
              <a:rPr lang="ko-KR" altLang="en-US" dirty="0"/>
              <a:t>키보드 입력으로 다음의 기능들을 수행할 수 있습니다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ESE</a:t>
            </a:r>
            <a:r>
              <a:rPr lang="ko-KR" altLang="en-US" dirty="0"/>
              <a:t>나 </a:t>
            </a:r>
            <a:r>
              <a:rPr lang="en-US" altLang="ko-KR" dirty="0"/>
              <a:t>q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아무 일도 수행하지 않고 다시 메뉴로 돌아갑니다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p</a:t>
            </a:r>
            <a:r>
              <a:rPr lang="ko-KR" altLang="en-US" dirty="0"/>
              <a:t>를 입력한 경우</a:t>
            </a:r>
            <a:r>
              <a:rPr lang="en-US" altLang="ko-KR" dirty="0"/>
              <a:t>,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저장될 이미지를 미리보기 합니다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s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추출된 영역을 임시 영역에 저장합니다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n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이미지에서 노이즈 제거 기능을 통해 더 깔끔한 이미지를 얻습니다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다음 그룹은 메뉴에서 한 번 누르면 다시 메뉴로 돌아오는 즉각 수행형 기능들입니다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+</a:t>
            </a:r>
            <a:r>
              <a:rPr lang="ko-KR" altLang="en-US" dirty="0"/>
              <a:t>는 이미지를 </a:t>
            </a:r>
            <a:r>
              <a:rPr lang="en-US" altLang="ko-KR" dirty="0"/>
              <a:t>2</a:t>
            </a:r>
            <a:r>
              <a:rPr lang="ko-KR" altLang="en-US" dirty="0"/>
              <a:t>배로 확대합니다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-</a:t>
            </a:r>
            <a:r>
              <a:rPr lang="ko-KR" altLang="en-US" dirty="0"/>
              <a:t>는 이미지를 </a:t>
            </a:r>
            <a:r>
              <a:rPr lang="en-US" altLang="ko-KR" dirty="0"/>
              <a:t>0.5</a:t>
            </a:r>
            <a:r>
              <a:rPr lang="ko-KR" altLang="en-US" dirty="0"/>
              <a:t>배로 축소합니다</a:t>
            </a:r>
            <a:r>
              <a:rPr lang="en-US" altLang="ko-KR" dirty="0"/>
              <a:t>. </a:t>
            </a:r>
            <a:r>
              <a:rPr lang="ko-KR" altLang="en-US" dirty="0"/>
              <a:t>가끔 이미지가 화면보다 큰 경우가 있어 기능을 추가하게 되었습니다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/>
              <a:t>i</a:t>
            </a:r>
            <a:r>
              <a:rPr lang="ko-KR" altLang="en-US" dirty="0"/>
              <a:t>는 임시 영역의 이미지를 처음 상태로 초기화 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저장될 이미지를 미리보기 합니다</a:t>
            </a:r>
            <a:r>
              <a:rPr lang="en-US" altLang="ko-KR" dirty="0"/>
              <a:t>. </a:t>
            </a:r>
            <a:r>
              <a:rPr lang="ko-KR" altLang="en-US" dirty="0"/>
              <a:t>이 경우에만 키보드 입력을 한 번 주어야 </a:t>
            </a:r>
            <a:r>
              <a:rPr lang="en-US" altLang="ko-KR" dirty="0"/>
              <a:t>menu</a:t>
            </a:r>
            <a:r>
              <a:rPr lang="ko-KR" altLang="en-US" dirty="0"/>
              <a:t>로 돌아옵니다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s</a:t>
            </a:r>
            <a:r>
              <a:rPr lang="ko-KR" altLang="en-US" dirty="0"/>
              <a:t>는 임시 영역의 내용을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 까지가 처음 목표인</a:t>
            </a:r>
            <a:r>
              <a:rPr lang="en-US" altLang="ko-KR" dirty="0"/>
              <a:t>, Alpha</a:t>
            </a:r>
            <a:r>
              <a:rPr lang="ko-KR" altLang="en-US" dirty="0"/>
              <a:t> 채널 존재하는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만들기 프로그램의 프로세스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83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</a:t>
            </a:r>
            <a:r>
              <a:rPr lang="en-US" altLang="ko-KR" dirty="0"/>
              <a:t>, </a:t>
            </a:r>
            <a:r>
              <a:rPr lang="ko-KR" altLang="en-US" dirty="0"/>
              <a:t>추후 진행도에 따라서 만들어질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파일을 응용하여 간단한 코디 시뮬레이터 프로그램입니다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마찬가지로 이미지에 해당하는 경로를 사용자로부터 입력 받습니다</a:t>
            </a:r>
            <a:r>
              <a:rPr lang="en-US" altLang="ko-KR" dirty="0"/>
              <a:t>. </a:t>
            </a:r>
            <a:r>
              <a:rPr lang="ko-KR" altLang="en-US" dirty="0"/>
              <a:t>만약 해당 경로에 이미지 파일이 존재할 경우에만 </a:t>
            </a:r>
            <a:r>
              <a:rPr lang="en-US" altLang="ko-KR" dirty="0"/>
              <a:t>while </a:t>
            </a:r>
            <a:r>
              <a:rPr lang="ko-KR" altLang="en-US" dirty="0"/>
              <a:t>루프를 빠져나갑니다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그 다음에 마우스 우 클릭으로 해당 좌표에 위치할 이미지를 반투명 상태로 미리보기 기능을 수행합니다</a:t>
            </a:r>
            <a:r>
              <a:rPr lang="en-US" altLang="ko-KR" dirty="0"/>
              <a:t>. </a:t>
            </a:r>
            <a:r>
              <a:rPr lang="ko-KR" altLang="en-US" dirty="0"/>
              <a:t>클릭을 떼면 다시 이미지가 사라지고</a:t>
            </a:r>
            <a:r>
              <a:rPr lang="en-US" altLang="ko-KR" dirty="0"/>
              <a:t>, </a:t>
            </a:r>
            <a:r>
              <a:rPr lang="ko-KR" altLang="en-US" dirty="0"/>
              <a:t>마우스 좌 클릭으로 해당 좌표에 이미지를 삽입하여 이미지 합성을 수행합니다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마우스가 아니라 키보드를 입력해도 세 가지 기능을 수행합니다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ESC</a:t>
            </a:r>
            <a:r>
              <a:rPr lang="ko-KR" altLang="en-US" dirty="0"/>
              <a:t>나 </a:t>
            </a:r>
            <a:r>
              <a:rPr lang="en-US" altLang="ko-KR" dirty="0"/>
              <a:t>q</a:t>
            </a:r>
            <a:r>
              <a:rPr lang="ko-KR" altLang="en-US" dirty="0"/>
              <a:t>로 프로그램을 종료합니다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s</a:t>
            </a:r>
            <a:r>
              <a:rPr lang="ko-KR" altLang="en-US" dirty="0"/>
              <a:t>로 합성한 이미지를 저장하거나</a:t>
            </a:r>
            <a:r>
              <a:rPr lang="en-US" altLang="ko-KR" dirty="0"/>
              <a:t>,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/>
              <a:t>i</a:t>
            </a:r>
            <a:r>
              <a:rPr lang="ko-KR" altLang="en-US" dirty="0"/>
              <a:t>로 아무것도 없는 화면으로 다시 초기화 하고</a:t>
            </a:r>
            <a:r>
              <a:rPr lang="en-US" altLang="ko-KR" dirty="0"/>
              <a:t>,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추가로</a:t>
            </a:r>
            <a:r>
              <a:rPr lang="en-US" altLang="ko-KR" dirty="0"/>
              <a:t>, +,-</a:t>
            </a:r>
            <a:r>
              <a:rPr lang="ko-KR" altLang="en-US" dirty="0"/>
              <a:t>를 이용해 이미지 크기를 조절하는 기능도 필요할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74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파트</a:t>
            </a:r>
            <a:r>
              <a:rPr lang="en-US" altLang="ko-KR" dirty="0"/>
              <a:t>, </a:t>
            </a:r>
            <a:r>
              <a:rPr lang="ko-KR" altLang="en-US" dirty="0"/>
              <a:t>개발 일정에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63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진행상황 비교입니다</a:t>
            </a:r>
            <a:r>
              <a:rPr lang="en-US" altLang="ko-KR" dirty="0"/>
              <a:t>. </a:t>
            </a:r>
            <a:r>
              <a:rPr lang="ko-KR" altLang="en-US" dirty="0"/>
              <a:t>좌측 그림은 처음 개발을 시작할 때 중간보고서 제출 전까지 계획했던 일정입니다</a:t>
            </a:r>
            <a:r>
              <a:rPr lang="en-US" altLang="ko-KR" dirty="0"/>
              <a:t>. </a:t>
            </a:r>
            <a:r>
              <a:rPr lang="ko-KR" altLang="en-US" dirty="0"/>
              <a:t>그리고 우측 그림은 실제로 개발을 진행하면서 해당 일정 파일을 이용해 수정하고</a:t>
            </a:r>
            <a:r>
              <a:rPr lang="en-US" altLang="ko-KR" dirty="0"/>
              <a:t>, </a:t>
            </a:r>
            <a:r>
              <a:rPr lang="ko-KR" altLang="en-US" dirty="0"/>
              <a:t>항목을</a:t>
            </a:r>
            <a:r>
              <a:rPr lang="en-US" altLang="ko-KR" dirty="0"/>
              <a:t> </a:t>
            </a:r>
            <a:r>
              <a:rPr lang="ko-KR" altLang="en-US" dirty="0"/>
              <a:t>추가하는 작업을 거듭하여 만든 실제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자세히 보시게 되면</a:t>
            </a:r>
            <a:r>
              <a:rPr lang="en-US" altLang="ko-KR" dirty="0"/>
              <a:t>,</a:t>
            </a:r>
            <a:r>
              <a:rPr lang="ko-KR" altLang="en-US" dirty="0"/>
              <a:t> 처음 계획했던 것보다 훨씬 구체적이고 수행할 일들이 많이 생겨 항목들이 추가된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계획보다 할 일이 많아지며 시간이 더 소요될 것이 예상됐고</a:t>
            </a:r>
            <a:r>
              <a:rPr lang="en-US" altLang="ko-KR" dirty="0"/>
              <a:t>, </a:t>
            </a:r>
            <a:r>
              <a:rPr lang="ko-KR" altLang="en-US" dirty="0"/>
              <a:t>좀 더 서두른 덕분에 기존의 계획 </a:t>
            </a:r>
            <a:r>
              <a:rPr lang="en-US" altLang="ko-KR" dirty="0"/>
              <a:t>‘</a:t>
            </a:r>
            <a:r>
              <a:rPr lang="ko-KR" altLang="en-US" dirty="0" err="1"/>
              <a:t>쓰레시</a:t>
            </a:r>
            <a:r>
              <a:rPr lang="ko-KR" altLang="en-US" dirty="0"/>
              <a:t> 홀드 응용</a:t>
            </a:r>
            <a:r>
              <a:rPr lang="en-US" altLang="ko-KR" dirty="0"/>
              <a:t>’ </a:t>
            </a:r>
            <a:r>
              <a:rPr lang="ko-KR" altLang="en-US" dirty="0"/>
              <a:t>기능보다 더 나아가 </a:t>
            </a:r>
            <a:r>
              <a:rPr lang="en-US" altLang="ko-KR" dirty="0"/>
              <a:t>‘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 err="1"/>
              <a:t>마스킹</a:t>
            </a:r>
            <a:r>
              <a:rPr lang="en-US" altLang="ko-KR" dirty="0"/>
              <a:t>’</a:t>
            </a:r>
            <a:r>
              <a:rPr lang="ko-KR" altLang="en-US" dirty="0"/>
              <a:t>에서 클릭한 좌표 값을 읽어 관심 영역을 추출하는 것과</a:t>
            </a:r>
            <a:r>
              <a:rPr lang="en-US" altLang="ko-KR" dirty="0"/>
              <a:t>,</a:t>
            </a:r>
            <a:r>
              <a:rPr lang="ko-KR" altLang="en-US" dirty="0"/>
              <a:t> 각 값을 트랙바로 조절하여 추출하는 기능까지 진행되었습니다</a:t>
            </a:r>
            <a:r>
              <a:rPr lang="en-US" altLang="ko-KR" dirty="0"/>
              <a:t>. </a:t>
            </a:r>
            <a:r>
              <a:rPr lang="ko-KR" altLang="en-US" dirty="0"/>
              <a:t>추가로 키보드 입력에 따른 선택 기능들도 구현을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예상 일정보다는 빨리 진행된 것이 맞지만</a:t>
            </a:r>
            <a:r>
              <a:rPr lang="en-US" altLang="ko-KR" dirty="0"/>
              <a:t>, </a:t>
            </a:r>
            <a:r>
              <a:rPr lang="ko-KR" altLang="en-US" dirty="0"/>
              <a:t>처음 계획을 할 때 구체적으로 예측하지 못한 부분이 많았던 점이 아쉽습니다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41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남은 기간에 대한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우선적으로 구현해야 할 부분은</a:t>
            </a:r>
            <a:r>
              <a:rPr lang="en-US" altLang="ko-KR" dirty="0"/>
              <a:t>, </a:t>
            </a:r>
            <a:r>
              <a:rPr lang="ko-KR" altLang="en-US" dirty="0"/>
              <a:t>각 기능을 수행하고 난 이미지에 대해서 깔끔한 결과를 얻기 위해 노이즈 처리를 해주어야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원하는 영역이 선택되어 이미지 배열에 저장이 될 것이고</a:t>
            </a:r>
            <a:r>
              <a:rPr lang="en-US" altLang="ko-KR" dirty="0"/>
              <a:t>, </a:t>
            </a:r>
            <a:r>
              <a:rPr lang="ko-KR" altLang="en-US" dirty="0"/>
              <a:t>이 자료를 토대로 선택 영역의 좌표는 알파 채널에 </a:t>
            </a:r>
            <a:r>
              <a:rPr lang="en-US" altLang="ko-KR" dirty="0"/>
              <a:t>255 </a:t>
            </a:r>
            <a:r>
              <a:rPr lang="ko-KR" altLang="en-US" dirty="0"/>
              <a:t>값을</a:t>
            </a:r>
            <a:r>
              <a:rPr lang="en-US" altLang="ko-KR" dirty="0"/>
              <a:t>, </a:t>
            </a:r>
            <a:r>
              <a:rPr lang="ko-KR" altLang="en-US" dirty="0"/>
              <a:t>그 외의 좌표는 </a:t>
            </a:r>
            <a:r>
              <a:rPr lang="en-US" altLang="ko-KR" dirty="0"/>
              <a:t>0</a:t>
            </a:r>
            <a:r>
              <a:rPr lang="ko-KR" altLang="en-US" dirty="0"/>
              <a:t>을 넣는 연산을 진행해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연산을 진행한 배열을 저장하면</a:t>
            </a:r>
            <a:r>
              <a:rPr lang="en-US" altLang="ko-KR" dirty="0"/>
              <a:t>, </a:t>
            </a:r>
            <a:r>
              <a:rPr lang="ko-KR" altLang="en-US" dirty="0"/>
              <a:t>알파 채널이 추가된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형식으로 저장이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저장하기 기능을 수행하기 전에 미리 연산의 결과를 출력해주는 미리보기 기능도 구현하려고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만들기 기능이 모두 구현이 되고 나면</a:t>
            </a:r>
            <a:r>
              <a:rPr lang="en-US" altLang="ko-KR" dirty="0"/>
              <a:t>, </a:t>
            </a:r>
            <a:r>
              <a:rPr lang="ko-KR" altLang="en-US" dirty="0"/>
              <a:t>이 파일을 응용한 간단한 프로그램을 함께 구현할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언급했던 대로 이미지를 불러와 크기 조절을 하고</a:t>
            </a:r>
            <a:r>
              <a:rPr lang="en-US" altLang="ko-KR" dirty="0"/>
              <a:t>, </a:t>
            </a:r>
            <a:r>
              <a:rPr lang="ko-KR" altLang="en-US" dirty="0"/>
              <a:t>우 클릭을 통해 해당 위치에 이미지가 어떻게 놓이는지 미리보기 기능과</a:t>
            </a:r>
            <a:r>
              <a:rPr lang="en-US" altLang="ko-KR" dirty="0"/>
              <a:t>, </a:t>
            </a:r>
            <a:r>
              <a:rPr lang="ko-KR" altLang="en-US" dirty="0"/>
              <a:t>좌 클릭을 통해 이미지 삽입</a:t>
            </a:r>
            <a:r>
              <a:rPr lang="en-US" altLang="ko-KR" dirty="0"/>
              <a:t>(</a:t>
            </a:r>
            <a:r>
              <a:rPr lang="ko-KR" altLang="en-US" dirty="0"/>
              <a:t>합성</a:t>
            </a:r>
            <a:r>
              <a:rPr lang="en-US" altLang="ko-KR" dirty="0"/>
              <a:t>)</a:t>
            </a:r>
            <a:r>
              <a:rPr lang="ko-KR" altLang="en-US" dirty="0"/>
              <a:t>이 일어나는 기능</a:t>
            </a:r>
            <a:r>
              <a:rPr lang="en-US" altLang="ko-KR" dirty="0"/>
              <a:t>, </a:t>
            </a:r>
            <a:r>
              <a:rPr lang="ko-KR" altLang="en-US" dirty="0"/>
              <a:t>그리고 합성이 모두 이루어지고나서 저장하는 기능까지 구현하는 것이 최종 목표입니다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진행되는 시간에 따라 추가 기능에 대한 부분이 추가될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</a:t>
            </a:r>
            <a:r>
              <a:rPr lang="en-US" altLang="ko-KR" dirty="0"/>
              <a:t>, </a:t>
            </a:r>
            <a:r>
              <a:rPr lang="ko-KR" altLang="en-US" dirty="0"/>
              <a:t>제 프로젝트의 중간 진행 상황에 대한 설명을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6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파트</a:t>
            </a:r>
            <a:r>
              <a:rPr lang="en-US" altLang="ko-KR" dirty="0"/>
              <a:t>, </a:t>
            </a:r>
            <a:r>
              <a:rPr lang="ko-KR" altLang="en-US" dirty="0"/>
              <a:t>개발 일정에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372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주요 코드를 직접 들어 말씀 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간단한 설명을 위한 </a:t>
            </a:r>
            <a:r>
              <a:rPr lang="en-US" altLang="ko-KR" dirty="0"/>
              <a:t>print </a:t>
            </a:r>
            <a:r>
              <a:rPr lang="ko-KR" altLang="en-US" dirty="0"/>
              <a:t>구문이나 주석</a:t>
            </a:r>
            <a:r>
              <a:rPr lang="en-US" altLang="ko-KR" dirty="0"/>
              <a:t> </a:t>
            </a:r>
            <a:r>
              <a:rPr lang="ko-KR" altLang="en-US" dirty="0"/>
              <a:t>등을 제외하고 설명을 위해 필요한 코드만 남겨서 캡쳐 했음을 알립니다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앞선 페이지에서 간단히 설명한 것과 같습니다</a:t>
            </a:r>
            <a:r>
              <a:rPr lang="en-US" altLang="ko-KR" dirty="0"/>
              <a:t>. </a:t>
            </a:r>
            <a:r>
              <a:rPr lang="ko-KR" altLang="en-US" dirty="0"/>
              <a:t>처음에 이미지를 로드 할 때 이미지 경로가 존재 할 때까지 반복해서 입력 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원본 이미지는 훼손하면 안되므로 반드시 배열을 </a:t>
            </a:r>
            <a:r>
              <a:rPr lang="en-US" altLang="ko-KR" dirty="0"/>
              <a:t>copy</a:t>
            </a:r>
            <a:r>
              <a:rPr lang="ko-KR" altLang="en-US" dirty="0"/>
              <a:t>해서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이어서 프로세스가 수행되는 메뉴 루프에 진입하고</a:t>
            </a:r>
            <a:r>
              <a:rPr lang="en-US" altLang="ko-KR" dirty="0"/>
              <a:t>, </a:t>
            </a:r>
            <a:r>
              <a:rPr lang="ko-KR" altLang="en-US" dirty="0"/>
              <a:t>읽어온 이미지를 출력합니다</a:t>
            </a:r>
            <a:r>
              <a:rPr lang="en-US" altLang="ko-KR" dirty="0"/>
              <a:t>. </a:t>
            </a:r>
            <a:r>
              <a:rPr lang="ko-KR" altLang="en-US" dirty="0"/>
              <a:t>이어서 키보드 입력을 받는 루프에 진입합니다</a:t>
            </a:r>
            <a:r>
              <a:rPr lang="en-US" altLang="ko-KR" dirty="0"/>
              <a:t>. </a:t>
            </a:r>
            <a:r>
              <a:rPr lang="ko-KR" altLang="en-US" dirty="0"/>
              <a:t>키보드 입력에 대해 입력된 문자를 비교해 해당하는 기능을 수행하는데</a:t>
            </a:r>
            <a:r>
              <a:rPr lang="en-US" altLang="ko-KR" dirty="0"/>
              <a:t>, </a:t>
            </a:r>
            <a:r>
              <a:rPr lang="ko-KR" altLang="en-US" dirty="0"/>
              <a:t>배열에 존재하는 문자</a:t>
            </a:r>
            <a:r>
              <a:rPr lang="en-US" altLang="ko-KR" dirty="0"/>
              <a:t>(</a:t>
            </a:r>
            <a:r>
              <a:rPr lang="ko-KR" altLang="en-US" dirty="0"/>
              <a:t>아스키코드</a:t>
            </a:r>
            <a:r>
              <a:rPr lang="en-US" altLang="ko-KR" dirty="0"/>
              <a:t>)</a:t>
            </a:r>
            <a:r>
              <a:rPr lang="ko-KR" altLang="en-US" dirty="0"/>
              <a:t>인 경우에만 키보드 입력 무한루프를 빠져나갑니다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3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목차를 보시면 네 부분으로 나누어서 말씀드리려 하는데요</a:t>
            </a:r>
            <a:r>
              <a:rPr lang="en-US" altLang="ko-KR" dirty="0"/>
              <a:t>, </a:t>
            </a:r>
            <a:r>
              <a:rPr lang="ko-KR" altLang="en-US" dirty="0"/>
              <a:t>먼저 주제에 대한 소개 그리고 사용된 기술들에 대해 먼저 설명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프로그램 기능에 대한 간략한 설명에</a:t>
            </a:r>
            <a:r>
              <a:rPr lang="en-US" altLang="ko-KR" dirty="0"/>
              <a:t> </a:t>
            </a:r>
            <a:r>
              <a:rPr lang="ko-KR" altLang="en-US" dirty="0"/>
              <a:t>이어서</a:t>
            </a:r>
            <a:r>
              <a:rPr lang="en-US" altLang="ko-KR" dirty="0"/>
              <a:t>,</a:t>
            </a:r>
            <a:r>
              <a:rPr lang="ko-KR" altLang="en-US" dirty="0"/>
              <a:t> 프로그램 시연</a:t>
            </a:r>
            <a:r>
              <a:rPr lang="en-US" altLang="ko-KR" dirty="0"/>
              <a:t>, </a:t>
            </a:r>
            <a:r>
              <a:rPr lang="ko-KR" altLang="en-US" dirty="0"/>
              <a:t>마지막으로 주요 코드에 대한 설명을 드리려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85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코드를 설명하기 전에</a:t>
            </a:r>
            <a:r>
              <a:rPr lang="en-US" altLang="ko-KR" dirty="0"/>
              <a:t>, </a:t>
            </a:r>
            <a:r>
              <a:rPr lang="ko-KR" altLang="en-US" dirty="0"/>
              <a:t>코드에서 사용되는 이미지 배열 변수에 대해 구상한 부분을 간단히 언급 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원본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를 읽어와 저장하는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배열이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원본 이미지를 훼손하지 않을 목적으로 복사하여 저장할 </a:t>
            </a:r>
            <a:r>
              <a:rPr lang="en-US" altLang="ko-KR" dirty="0" err="1"/>
              <a:t>img_copy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추후 선택된 이미지의 정보를 통해 알파 채널의 값을 저장할 </a:t>
            </a:r>
            <a:r>
              <a:rPr lang="en-US" altLang="ko-KR" dirty="0"/>
              <a:t>mask,</a:t>
            </a:r>
          </a:p>
          <a:p>
            <a:r>
              <a:rPr lang="en-US" altLang="ko-KR" dirty="0" err="1"/>
              <a:t>img_mask</a:t>
            </a:r>
            <a:r>
              <a:rPr lang="ko-KR" altLang="en-US" dirty="0"/>
              <a:t>와 </a:t>
            </a:r>
            <a:r>
              <a:rPr lang="en-US" altLang="ko-KR" dirty="0" err="1"/>
              <a:t>img</a:t>
            </a:r>
            <a:r>
              <a:rPr lang="ko-KR" altLang="en-US" dirty="0"/>
              <a:t>의 </a:t>
            </a:r>
            <a:r>
              <a:rPr lang="en-US" altLang="ko-KR" dirty="0"/>
              <a:t>bitwise </a:t>
            </a:r>
            <a:r>
              <a:rPr lang="ko-KR" altLang="en-US" dirty="0"/>
              <a:t>연산을 통해 최종적으로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저장될 결과 이미지 </a:t>
            </a:r>
            <a:r>
              <a:rPr lang="en-US" altLang="ko-KR" dirty="0" err="1"/>
              <a:t>img_result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네 개의 </a:t>
            </a:r>
            <a:r>
              <a:rPr lang="en-US" altLang="ko-KR" dirty="0" err="1"/>
              <a:t>numpy</a:t>
            </a:r>
            <a:r>
              <a:rPr lang="ko-KR" altLang="en-US" dirty="0"/>
              <a:t> 이미지 배열을 사용하려고 구상하였습니다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외의 우측 네 개는 호출되는 함수나 각 기능 안에서 사용될 지역변수들로</a:t>
            </a:r>
            <a:r>
              <a:rPr lang="en-US" altLang="ko-KR" dirty="0"/>
              <a:t>, </a:t>
            </a:r>
            <a:r>
              <a:rPr lang="en-US" altLang="ko-KR" dirty="0" err="1"/>
              <a:t>img_result</a:t>
            </a:r>
            <a:r>
              <a:rPr lang="ko-KR" altLang="en-US" dirty="0"/>
              <a:t>는 여러 곳에서 중복되므로 다른 변수임을 주의해야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942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간단한 즉각 수행형 기능들입니다</a:t>
            </a:r>
            <a:r>
              <a:rPr lang="en-US" altLang="ko-KR" dirty="0"/>
              <a:t>. </a:t>
            </a:r>
            <a:r>
              <a:rPr lang="ko-KR" altLang="en-US" dirty="0"/>
              <a:t>비교하는 부분의 </a:t>
            </a:r>
            <a:r>
              <a:rPr lang="en-US" altLang="ko-KR" dirty="0" err="1"/>
              <a:t>ord</a:t>
            </a:r>
            <a:r>
              <a:rPr lang="en-US" altLang="ko-KR" dirty="0"/>
              <a:t>( ) </a:t>
            </a:r>
            <a:r>
              <a:rPr lang="ko-KR" altLang="en-US" dirty="0"/>
              <a:t>함수는</a:t>
            </a:r>
            <a:r>
              <a:rPr lang="en-US" altLang="ko-KR" dirty="0"/>
              <a:t>, </a:t>
            </a:r>
            <a:r>
              <a:rPr lang="ko-KR" altLang="en-US" dirty="0"/>
              <a:t>해당 문자를</a:t>
            </a:r>
            <a:r>
              <a:rPr lang="en-US" altLang="ko-KR" dirty="0"/>
              <a:t> </a:t>
            </a:r>
            <a:r>
              <a:rPr lang="ko-KR" altLang="en-US" dirty="0"/>
              <a:t>아스키코드로 변경해줍니다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이미지를 확대</a:t>
            </a:r>
            <a:r>
              <a:rPr lang="en-US" altLang="ko-KR" dirty="0"/>
              <a:t>, </a:t>
            </a:r>
            <a:r>
              <a:rPr lang="ko-KR" altLang="en-US" dirty="0"/>
              <a:t>축소하는 코드에서 </a:t>
            </a:r>
            <a:r>
              <a:rPr lang="en-US" altLang="ko-KR" dirty="0"/>
              <a:t>resize </a:t>
            </a:r>
            <a:r>
              <a:rPr lang="ko-KR" altLang="en-US" dirty="0"/>
              <a:t>함수는 </a:t>
            </a:r>
            <a:r>
              <a:rPr lang="en-US" altLang="ko-KR" dirty="0" err="1"/>
              <a:t>opencv</a:t>
            </a:r>
            <a:r>
              <a:rPr lang="ko-KR" altLang="en-US" dirty="0"/>
              <a:t>에서 제공하는 함수이며</a:t>
            </a:r>
            <a:r>
              <a:rPr lang="en-US" altLang="ko-KR" dirty="0"/>
              <a:t>, </a:t>
            </a:r>
            <a:r>
              <a:rPr lang="ko-KR" altLang="en-US" dirty="0"/>
              <a:t>확대의 경우 가로 세로 </a:t>
            </a:r>
            <a:r>
              <a:rPr lang="en-US" altLang="ko-KR" dirty="0"/>
              <a:t>2</a:t>
            </a:r>
            <a:r>
              <a:rPr lang="ko-KR" altLang="en-US" dirty="0"/>
              <a:t>배 비율로</a:t>
            </a:r>
            <a:r>
              <a:rPr lang="en-US" altLang="ko-KR" dirty="0"/>
              <a:t>, </a:t>
            </a:r>
            <a:r>
              <a:rPr lang="ko-KR" altLang="en-US" dirty="0"/>
              <a:t>확대이므로 이미지의 계단현상이 최소화 되는 알고리즘인 </a:t>
            </a:r>
            <a:r>
              <a:rPr lang="en-US" altLang="ko-KR" dirty="0"/>
              <a:t>CUBIC </a:t>
            </a:r>
            <a:r>
              <a:rPr lang="ko-KR" altLang="en-US" dirty="0"/>
              <a:t>형태를 사용하였습니다</a:t>
            </a:r>
            <a:r>
              <a:rPr lang="en-US" altLang="ko-KR" dirty="0"/>
              <a:t>. </a:t>
            </a:r>
            <a:r>
              <a:rPr lang="ko-KR" altLang="en-US" dirty="0"/>
              <a:t>축소에서는 마찬가지로 </a:t>
            </a:r>
            <a:r>
              <a:rPr lang="en-US" altLang="ko-KR" dirty="0"/>
              <a:t>0.5</a:t>
            </a:r>
            <a:r>
              <a:rPr lang="ko-KR" altLang="en-US" dirty="0"/>
              <a:t>배 비율로</a:t>
            </a:r>
            <a:r>
              <a:rPr lang="en-US" altLang="ko-KR" dirty="0"/>
              <a:t>, </a:t>
            </a:r>
            <a:r>
              <a:rPr lang="ko-KR" altLang="en-US" dirty="0"/>
              <a:t>축소이므로 가장 적합한 알고리즘인 </a:t>
            </a:r>
            <a:r>
              <a:rPr lang="en-US" altLang="ko-KR" dirty="0"/>
              <a:t>AREA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하지만 이미지를 축소 했다가 다시 확대할 때 이미지 해상도가 떨어지는 경우가 발생합니다</a:t>
            </a:r>
            <a:r>
              <a:rPr lang="en-US" altLang="ko-KR" dirty="0"/>
              <a:t>. </a:t>
            </a:r>
            <a:r>
              <a:rPr lang="ko-KR" altLang="en-US" dirty="0"/>
              <a:t>이를 보완하기 위해 코드를 수정할 필요성을 인지하였습니다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467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ROI</a:t>
            </a:r>
            <a:r>
              <a:rPr lang="ko-KR" altLang="en-US" dirty="0"/>
              <a:t>를 선택하는 코드를 함수로 묶어 놓았습니다</a:t>
            </a:r>
            <a:r>
              <a:rPr lang="en-US" altLang="ko-KR" dirty="0"/>
              <a:t>. </a:t>
            </a:r>
            <a:r>
              <a:rPr lang="ko-KR" altLang="en-US" dirty="0"/>
              <a:t>매개변수로는 윈도우 창의 이름을 주어</a:t>
            </a:r>
            <a:r>
              <a:rPr lang="en-US" altLang="ko-KR" dirty="0"/>
              <a:t>, </a:t>
            </a:r>
            <a:r>
              <a:rPr lang="en-US" altLang="ko-KR" dirty="0" err="1"/>
              <a:t>selectROI</a:t>
            </a:r>
            <a:r>
              <a:rPr lang="en-US" altLang="ko-KR" dirty="0"/>
              <a:t>( )</a:t>
            </a:r>
            <a:r>
              <a:rPr lang="ko-KR" altLang="en-US" dirty="0"/>
              <a:t> 함수를 호출하여 해당 이미지 창으로부터 </a:t>
            </a:r>
            <a:r>
              <a:rPr lang="en-US" altLang="ko-KR" dirty="0"/>
              <a:t>ROI</a:t>
            </a:r>
            <a:r>
              <a:rPr lang="ko-KR" altLang="en-US" dirty="0"/>
              <a:t>를 얻어 좌측 상단 첫 좌표와 너비</a:t>
            </a:r>
            <a:r>
              <a:rPr lang="en-US" altLang="ko-KR" dirty="0"/>
              <a:t>, </a:t>
            </a:r>
            <a:r>
              <a:rPr lang="ko-KR" altLang="en-US" dirty="0"/>
              <a:t>높이 값을 얻어서 원본 이미지의 복사본이 저장된 </a:t>
            </a:r>
            <a:r>
              <a:rPr lang="en-US" altLang="ko-KR" dirty="0" err="1"/>
              <a:t>img_copy</a:t>
            </a:r>
            <a:r>
              <a:rPr lang="ko-KR" altLang="en-US" dirty="0"/>
              <a:t>의 </a:t>
            </a:r>
            <a:r>
              <a:rPr lang="en-US" altLang="ko-KR" dirty="0"/>
              <a:t>y:y+h, x:x+w </a:t>
            </a:r>
            <a:r>
              <a:rPr lang="ko-KR" altLang="en-US" dirty="0"/>
              <a:t>만큼의 인덱스를 </a:t>
            </a:r>
            <a:r>
              <a:rPr lang="en-US" altLang="ko-KR" dirty="0"/>
              <a:t>referencing </a:t>
            </a:r>
            <a:r>
              <a:rPr lang="ko-KR" altLang="en-US" dirty="0"/>
              <a:t>하여 다시 </a:t>
            </a:r>
            <a:r>
              <a:rPr lang="en-US" altLang="ko-KR" dirty="0" err="1"/>
              <a:t>img_copy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키보드로 아무 키나 입력하면 해당 창을 닫습니다</a:t>
            </a:r>
            <a:r>
              <a:rPr lang="en-US" altLang="ko-KR" dirty="0"/>
              <a:t>. </a:t>
            </a:r>
            <a:r>
              <a:rPr lang="ko-KR" altLang="en-US" dirty="0"/>
              <a:t>그러면 메뉴로 돌아가게 되고</a:t>
            </a:r>
            <a:r>
              <a:rPr lang="en-US" altLang="ko-KR" dirty="0"/>
              <a:t>, </a:t>
            </a:r>
            <a:r>
              <a:rPr lang="ko-KR" altLang="en-US" dirty="0"/>
              <a:t>수정된 이미지 배열이 다시 출력됩니다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75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메뉴에서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 err="1"/>
              <a:t>역투영</a:t>
            </a:r>
            <a:r>
              <a:rPr lang="ko-KR" altLang="en-US" dirty="0"/>
              <a:t> 방식을 선택했을 때 </a:t>
            </a:r>
            <a:r>
              <a:rPr lang="en-US" altLang="ko-KR" dirty="0" err="1"/>
              <a:t>back_project</a:t>
            </a:r>
            <a:r>
              <a:rPr lang="en-US" altLang="ko-KR" dirty="0"/>
              <a:t>( )</a:t>
            </a:r>
            <a:r>
              <a:rPr lang="ko-KR" altLang="en-US" dirty="0"/>
              <a:t>라는 함수를 호출하여 기능을 수행합니다</a:t>
            </a:r>
            <a:r>
              <a:rPr lang="en-US" altLang="ko-KR" dirty="0"/>
              <a:t>. </a:t>
            </a:r>
            <a:r>
              <a:rPr lang="ko-KR" altLang="en-US" dirty="0"/>
              <a:t>매개변수로는 창 이름과 </a:t>
            </a:r>
            <a:r>
              <a:rPr lang="ko-KR" altLang="en-US" dirty="0" err="1"/>
              <a:t>역투영</a:t>
            </a:r>
            <a:r>
              <a:rPr lang="ko-KR" altLang="en-US" dirty="0"/>
              <a:t> 기능을 수행할 이미지 배열을 주어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en-US" altLang="ko-KR" dirty="0"/>
              <a:t>BGR </a:t>
            </a:r>
            <a:r>
              <a:rPr lang="ko-KR" altLang="en-US" dirty="0"/>
              <a:t>형식의 해당 이미지를 </a:t>
            </a:r>
            <a:r>
              <a:rPr lang="en-US" altLang="ko-KR" dirty="0" err="1"/>
              <a:t>cvtColor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en-US" altLang="ko-KR" dirty="0" err="1"/>
              <a:t>hsv</a:t>
            </a:r>
            <a:r>
              <a:rPr lang="ko-KR" altLang="en-US" dirty="0"/>
              <a:t>로 변환하여 </a:t>
            </a:r>
            <a:r>
              <a:rPr lang="en-US" altLang="ko-KR" dirty="0" err="1"/>
              <a:t>img_hsv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그리고 받아온 </a:t>
            </a:r>
            <a:r>
              <a:rPr lang="en-US" altLang="ko-KR" dirty="0" err="1"/>
              <a:t>img_copy</a:t>
            </a:r>
            <a:r>
              <a:rPr lang="ko-KR" altLang="en-US" dirty="0"/>
              <a:t>를 복사하여 </a:t>
            </a:r>
            <a:r>
              <a:rPr lang="en-US" altLang="ko-KR" dirty="0" err="1"/>
              <a:t>img_result</a:t>
            </a:r>
            <a:r>
              <a:rPr lang="ko-KR" altLang="en-US" dirty="0"/>
              <a:t>에 넣습니다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이어서 </a:t>
            </a:r>
            <a:r>
              <a:rPr lang="en-US" altLang="ko-KR" dirty="0" err="1"/>
              <a:t>selectROI</a:t>
            </a:r>
            <a:r>
              <a:rPr lang="en-US" altLang="ko-KR" dirty="0"/>
              <a:t>( )</a:t>
            </a:r>
            <a:r>
              <a:rPr lang="ko-KR" altLang="en-US" dirty="0"/>
              <a:t>라는 </a:t>
            </a:r>
            <a:r>
              <a:rPr lang="en-US" altLang="ko-KR" dirty="0"/>
              <a:t>OpenCV </a:t>
            </a:r>
            <a:r>
              <a:rPr lang="ko-KR" altLang="en-US" dirty="0"/>
              <a:t>함수를 이용해 드래그 한 영역의 좌측 상단 첫 좌표와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높이를 값으로 반환합니다</a:t>
            </a:r>
            <a:r>
              <a:rPr lang="en-US" altLang="ko-KR" dirty="0"/>
              <a:t>. </a:t>
            </a:r>
            <a:r>
              <a:rPr lang="ko-KR" altLang="en-US" dirty="0"/>
              <a:t>그 값을 이용해 너비와 높이가 </a:t>
            </a:r>
            <a:r>
              <a:rPr lang="en-US" altLang="ko-KR" dirty="0"/>
              <a:t>0</a:t>
            </a:r>
            <a:r>
              <a:rPr lang="ko-KR" altLang="en-US" dirty="0"/>
              <a:t>이 아닐 경우 </a:t>
            </a:r>
            <a:r>
              <a:rPr lang="en-US" altLang="ko-KR" dirty="0" err="1"/>
              <a:t>img_result</a:t>
            </a:r>
            <a:r>
              <a:rPr lang="ko-KR" altLang="en-US" dirty="0"/>
              <a:t>에서 </a:t>
            </a:r>
            <a:r>
              <a:rPr lang="en-US" altLang="ko-KR" dirty="0"/>
              <a:t>y:y+h, x:x+w</a:t>
            </a:r>
            <a:r>
              <a:rPr lang="ko-KR" altLang="en-US" dirty="0"/>
              <a:t>의 값을 </a:t>
            </a:r>
            <a:r>
              <a:rPr lang="en-US" altLang="ko-KR" dirty="0" err="1"/>
              <a:t>roi</a:t>
            </a:r>
            <a:r>
              <a:rPr lang="ko-KR" altLang="en-US" dirty="0"/>
              <a:t>로 가져와 저장합니다</a:t>
            </a:r>
            <a:r>
              <a:rPr lang="en-US" altLang="ko-KR" dirty="0"/>
              <a:t>. </a:t>
            </a:r>
            <a:r>
              <a:rPr lang="ko-KR" altLang="en-US" dirty="0"/>
              <a:t>저장한 </a:t>
            </a:r>
            <a:r>
              <a:rPr lang="en-US" altLang="ko-KR" dirty="0" err="1"/>
              <a:t>roi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cvtColor</a:t>
            </a:r>
            <a:r>
              <a:rPr lang="en-US" altLang="ko-KR" dirty="0"/>
              <a:t>( )</a:t>
            </a:r>
            <a:r>
              <a:rPr lang="ko-KR" altLang="en-US" dirty="0"/>
              <a:t>의 매개변수로 주어</a:t>
            </a:r>
            <a:r>
              <a:rPr lang="en-US" altLang="ko-KR" dirty="0"/>
              <a:t>, BGR </a:t>
            </a:r>
            <a:r>
              <a:rPr lang="ko-KR" altLang="en-US" dirty="0"/>
              <a:t>형식의 이미지 배열을 </a:t>
            </a:r>
            <a:r>
              <a:rPr lang="en-US" altLang="ko-KR" dirty="0"/>
              <a:t>HSV </a:t>
            </a:r>
            <a:r>
              <a:rPr lang="ko-KR" altLang="en-US" dirty="0"/>
              <a:t>형식으로 만들어 반환한 값을 </a:t>
            </a:r>
            <a:r>
              <a:rPr lang="en-US" altLang="ko-KR" dirty="0" err="1"/>
              <a:t>roi_hsv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en-US" altLang="ko-KR" dirty="0" err="1"/>
              <a:t>calcHist</a:t>
            </a:r>
            <a:r>
              <a:rPr lang="en-US" altLang="ko-KR" dirty="0"/>
              <a:t>( )</a:t>
            </a:r>
            <a:r>
              <a:rPr lang="ko-KR" altLang="en-US" dirty="0"/>
              <a:t>라는 히스토그램 구하는 함수의 매개변수로 </a:t>
            </a:r>
            <a:r>
              <a:rPr lang="en-US" altLang="ko-KR" dirty="0" err="1"/>
              <a:t>roi_hsv</a:t>
            </a:r>
            <a:r>
              <a:rPr lang="ko-KR" altLang="en-US" dirty="0"/>
              <a:t>의 채널 </a:t>
            </a:r>
            <a:r>
              <a:rPr lang="en-US" altLang="ko-KR" dirty="0"/>
              <a:t>[0, 1] </a:t>
            </a:r>
            <a:r>
              <a:rPr lang="ko-KR" altLang="en-US" dirty="0"/>
              <a:t>즉</a:t>
            </a:r>
            <a:r>
              <a:rPr lang="en-US" altLang="ko-KR" dirty="0"/>
              <a:t>, hue</a:t>
            </a:r>
            <a:r>
              <a:rPr lang="ko-KR" altLang="en-US" dirty="0"/>
              <a:t>값과 </a:t>
            </a:r>
            <a:r>
              <a:rPr lang="en-US" altLang="ko-KR" dirty="0"/>
              <a:t>saturation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그리고 해당 값들의 크기와 범위를 각각 주어 히스토그램을 구해 </a:t>
            </a:r>
            <a:r>
              <a:rPr lang="en-US" altLang="ko-KR" dirty="0" err="1"/>
              <a:t>roi_hist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구한 히스토그램 </a:t>
            </a:r>
            <a:r>
              <a:rPr lang="en-US" altLang="ko-KR" dirty="0" err="1"/>
              <a:t>roi_hist</a:t>
            </a:r>
            <a:r>
              <a:rPr lang="ko-KR" altLang="en-US" dirty="0"/>
              <a:t>와 이미지 배열 </a:t>
            </a:r>
            <a:r>
              <a:rPr lang="en-US" altLang="ko-KR" dirty="0" err="1"/>
              <a:t>img_hsv</a:t>
            </a:r>
            <a:r>
              <a:rPr lang="ko-KR" altLang="en-US" dirty="0"/>
              <a:t>를 </a:t>
            </a:r>
            <a:r>
              <a:rPr lang="en-US" altLang="ko-KR" dirty="0" err="1"/>
              <a:t>calcBackProject</a:t>
            </a:r>
            <a:r>
              <a:rPr lang="en-US" altLang="ko-KR" dirty="0"/>
              <a:t>( )</a:t>
            </a:r>
            <a:r>
              <a:rPr lang="ko-KR" altLang="en-US" dirty="0"/>
              <a:t>의 매개변수로 주어</a:t>
            </a:r>
            <a:r>
              <a:rPr lang="en-US" altLang="ko-KR" dirty="0"/>
              <a:t>, </a:t>
            </a:r>
            <a:r>
              <a:rPr lang="en-US" altLang="ko-KR" dirty="0" err="1"/>
              <a:t>img_hsv</a:t>
            </a:r>
            <a:r>
              <a:rPr lang="ko-KR" altLang="en-US" dirty="0"/>
              <a:t>의 </a:t>
            </a:r>
            <a:r>
              <a:rPr lang="en-US" altLang="ko-KR" dirty="0"/>
              <a:t>hue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saturatio</a:t>
            </a:r>
            <a:r>
              <a:rPr lang="ko-KR" altLang="en-US" dirty="0"/>
              <a:t>값이 </a:t>
            </a:r>
            <a:r>
              <a:rPr lang="en-US" altLang="ko-KR" dirty="0" err="1"/>
              <a:t>roi_hist</a:t>
            </a:r>
            <a:r>
              <a:rPr lang="ko-KR" altLang="en-US" dirty="0"/>
              <a:t>에 저장된 히스토그램과 유사한 픽셀들을 추출해서 반환한 결과를 </a:t>
            </a:r>
            <a:r>
              <a:rPr lang="en-US" altLang="ko-KR" dirty="0" err="1"/>
              <a:t>img_bakcproject</a:t>
            </a:r>
            <a:r>
              <a:rPr lang="en-US" altLang="ko-KR" dirty="0"/>
              <a:t> </a:t>
            </a:r>
            <a:r>
              <a:rPr lang="ko-KR" altLang="en-US" dirty="0"/>
              <a:t>변수에 반환합니다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추출해 낸 이미지 배열의 결과와</a:t>
            </a:r>
            <a:r>
              <a:rPr lang="en-US" altLang="ko-KR" dirty="0"/>
              <a:t>, </a:t>
            </a:r>
            <a:r>
              <a:rPr lang="ko-KR" altLang="en-US" dirty="0"/>
              <a:t>추출한 원본 이미지</a:t>
            </a:r>
            <a:r>
              <a:rPr lang="en-US" altLang="ko-KR" dirty="0"/>
              <a:t>, </a:t>
            </a:r>
            <a:r>
              <a:rPr lang="ko-KR" altLang="en-US" dirty="0"/>
              <a:t>그리고 영상을 출력할 창 이름을 매개변수로 하는 </a:t>
            </a:r>
            <a:r>
              <a:rPr lang="en-US" altLang="ko-KR" dirty="0"/>
              <a:t>masking </a:t>
            </a:r>
            <a:r>
              <a:rPr lang="ko-KR" altLang="en-US" dirty="0"/>
              <a:t>함수를 호출해줍니다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호출이 완료된 후에는 </a:t>
            </a:r>
            <a:r>
              <a:rPr lang="en-US" altLang="ko-KR" dirty="0"/>
              <a:t>Back Project </a:t>
            </a:r>
            <a:r>
              <a:rPr lang="ko-KR" altLang="en-US" dirty="0"/>
              <a:t>윈도우 창을 </a:t>
            </a:r>
            <a:r>
              <a:rPr lang="en-US" altLang="ko-KR" dirty="0" err="1"/>
              <a:t>destroyWindow</a:t>
            </a:r>
            <a:r>
              <a:rPr lang="en-US" altLang="ko-KR" dirty="0"/>
              <a:t>( )</a:t>
            </a:r>
            <a:r>
              <a:rPr lang="ko-KR" altLang="en-US" dirty="0"/>
              <a:t>로 종료해준 후</a:t>
            </a:r>
            <a:r>
              <a:rPr lang="en-US" altLang="ko-KR" dirty="0"/>
              <a:t>, </a:t>
            </a:r>
            <a:r>
              <a:rPr lang="ko-KR" altLang="en-US" dirty="0"/>
              <a:t>다시 메뉴로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57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역투영</a:t>
            </a:r>
            <a:r>
              <a:rPr lang="ko-KR" altLang="en-US" dirty="0"/>
              <a:t> 한 결과를 가지고 이진화 시킨 값을 마스크로 하여 </a:t>
            </a:r>
            <a:r>
              <a:rPr lang="en-US" altLang="ko-KR" dirty="0"/>
              <a:t>bitwise </a:t>
            </a:r>
            <a:r>
              <a:rPr lang="ko-KR" altLang="en-US" dirty="0"/>
              <a:t>연산을 수행해 결과를 출력하는 함수인 </a:t>
            </a:r>
            <a:r>
              <a:rPr lang="en-US" altLang="ko-KR" dirty="0"/>
              <a:t>masking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먼저 첫 두 줄에서</a:t>
            </a:r>
            <a:r>
              <a:rPr lang="en-US" altLang="ko-KR" dirty="0"/>
              <a:t> </a:t>
            </a:r>
            <a:r>
              <a:rPr lang="en-US" altLang="ko-KR" dirty="0" err="1"/>
              <a:t>getStructuringElement</a:t>
            </a:r>
            <a:r>
              <a:rPr lang="en-US" altLang="ko-KR" dirty="0"/>
              <a:t>( ) </a:t>
            </a:r>
            <a:r>
              <a:rPr lang="ko-KR" altLang="en-US" dirty="0"/>
              <a:t>함수는 필터 행렬인 커널을 생성하는 함수로</a:t>
            </a:r>
            <a:r>
              <a:rPr lang="en-US" altLang="ko-KR" dirty="0"/>
              <a:t>, 5x5 </a:t>
            </a:r>
            <a:r>
              <a:rPr lang="ko-KR" altLang="en-US" dirty="0"/>
              <a:t>크기의 타원 모양으로 생성됩니다</a:t>
            </a:r>
            <a:r>
              <a:rPr lang="en-US" altLang="ko-KR" dirty="0"/>
              <a:t>. </a:t>
            </a:r>
            <a:r>
              <a:rPr lang="ko-KR" altLang="en-US" dirty="0"/>
              <a:t>그렇게 생성된 </a:t>
            </a:r>
            <a:r>
              <a:rPr lang="en-US" altLang="ko-KR" dirty="0"/>
              <a:t>matrix </a:t>
            </a:r>
            <a:r>
              <a:rPr lang="ko-KR" altLang="en-US" dirty="0"/>
              <a:t>라는 리스트를 </a:t>
            </a:r>
            <a:r>
              <a:rPr lang="en-US" altLang="ko-KR" dirty="0"/>
              <a:t>filter2D( ) </a:t>
            </a:r>
            <a:r>
              <a:rPr lang="ko-KR" altLang="en-US" dirty="0"/>
              <a:t>함수에 주어 </a:t>
            </a:r>
            <a:r>
              <a:rPr lang="ko-KR" altLang="en-US" dirty="0" err="1"/>
              <a:t>블러링</a:t>
            </a:r>
            <a:r>
              <a:rPr lang="ko-KR" altLang="en-US" dirty="0"/>
              <a:t> 처리를 하는 것입니다</a:t>
            </a:r>
            <a:r>
              <a:rPr lang="en-US" altLang="ko-KR" dirty="0"/>
              <a:t>. </a:t>
            </a:r>
            <a:r>
              <a:rPr lang="ko-KR" altLang="en-US" dirty="0"/>
              <a:t>이 함수에서 </a:t>
            </a:r>
            <a:r>
              <a:rPr lang="en-US" altLang="ko-KR" dirty="0" err="1"/>
              <a:t>img_backproject</a:t>
            </a:r>
            <a:r>
              <a:rPr lang="ko-KR" altLang="en-US" dirty="0"/>
              <a:t>의 각 픽셀들을 순차적으로 보면서</a:t>
            </a:r>
            <a:r>
              <a:rPr lang="en-US" altLang="ko-KR" dirty="0"/>
              <a:t>, </a:t>
            </a:r>
            <a:r>
              <a:rPr lang="ko-KR" altLang="en-US" dirty="0"/>
              <a:t>픽셀 주위의 픽셀들과 곱해지고 더해지는 </a:t>
            </a:r>
            <a:r>
              <a:rPr lang="ko-KR" altLang="en-US" dirty="0" err="1"/>
              <a:t>컨볼루션</a:t>
            </a:r>
            <a:r>
              <a:rPr lang="ko-KR" altLang="en-US" dirty="0"/>
              <a:t> 연산을 수행하는 기능을 합니다</a:t>
            </a:r>
            <a:r>
              <a:rPr lang="en-US" altLang="ko-KR" dirty="0"/>
              <a:t>. </a:t>
            </a:r>
            <a:r>
              <a:rPr lang="ko-KR" altLang="en-US" dirty="0"/>
              <a:t>이 코드는</a:t>
            </a:r>
            <a:r>
              <a:rPr lang="en-US" altLang="ko-KR" dirty="0"/>
              <a:t> </a:t>
            </a:r>
            <a:r>
              <a:rPr lang="ko-KR" altLang="en-US" dirty="0"/>
              <a:t>공간 영역 필터링 분야로</a:t>
            </a:r>
            <a:r>
              <a:rPr lang="en-US" altLang="ko-KR" dirty="0"/>
              <a:t>,</a:t>
            </a:r>
            <a:r>
              <a:rPr lang="ko-KR" altLang="en-US" dirty="0"/>
              <a:t> 표면을 부드럽게 해주는 코드입니다</a:t>
            </a:r>
            <a:r>
              <a:rPr lang="en-US" altLang="ko-KR" dirty="0"/>
              <a:t>. </a:t>
            </a:r>
            <a:r>
              <a:rPr lang="ko-KR" altLang="en-US" dirty="0"/>
              <a:t>그림에서 차이를 볼 수 있는데</a:t>
            </a:r>
            <a:r>
              <a:rPr lang="en-US" altLang="ko-KR" dirty="0"/>
              <a:t>, </a:t>
            </a:r>
            <a:r>
              <a:rPr lang="ko-KR" altLang="en-US" dirty="0"/>
              <a:t>좌측 그림은 코드를 추가했을 때 적용되는 사진이고</a:t>
            </a:r>
            <a:r>
              <a:rPr lang="en-US" altLang="ko-KR" dirty="0"/>
              <a:t>, </a:t>
            </a:r>
            <a:r>
              <a:rPr lang="ko-KR" altLang="en-US" dirty="0"/>
              <a:t>우측 그림은 필터링 처리를 해주지 않았을 때 부분부분 선택되지 않은 검정색 영역이 있는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필터링 된 이미지는 다시 </a:t>
            </a:r>
            <a:r>
              <a:rPr lang="en-US" altLang="ko-KR" dirty="0" err="1"/>
              <a:t>img_backproject</a:t>
            </a:r>
            <a:r>
              <a:rPr lang="en-US" altLang="ko-KR" dirty="0"/>
              <a:t> </a:t>
            </a:r>
            <a:r>
              <a:rPr lang="ko-KR" altLang="en-US" dirty="0"/>
              <a:t>에 저장이 되었으므로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threshold( ) </a:t>
            </a:r>
            <a:r>
              <a:rPr lang="ko-KR" altLang="en-US" dirty="0"/>
              <a:t>함수의 매개변수로 주어</a:t>
            </a:r>
            <a:r>
              <a:rPr lang="en-US" altLang="ko-KR" dirty="0"/>
              <a:t> </a:t>
            </a:r>
            <a:r>
              <a:rPr lang="ko-KR" altLang="en-US" dirty="0"/>
              <a:t>이진화 연산을 수행합니다</a:t>
            </a:r>
            <a:r>
              <a:rPr lang="en-US" altLang="ko-KR" dirty="0"/>
              <a:t>. </a:t>
            </a:r>
            <a:r>
              <a:rPr lang="ko-KR" altLang="en-US" dirty="0"/>
              <a:t>이미 원하는 값만 추출한 상태이므로</a:t>
            </a:r>
            <a:r>
              <a:rPr lang="en-US" altLang="ko-KR" dirty="0"/>
              <a:t>, </a:t>
            </a:r>
            <a:r>
              <a:rPr lang="ko-KR" altLang="en-US" dirty="0" err="1"/>
              <a:t>임계값을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주어 </a:t>
            </a:r>
            <a:r>
              <a:rPr lang="en-US" altLang="ko-KR" dirty="0"/>
              <a:t>1</a:t>
            </a:r>
            <a:r>
              <a:rPr lang="ko-KR" altLang="en-US" dirty="0"/>
              <a:t>보다 큰 값이 있으면 </a:t>
            </a:r>
            <a:r>
              <a:rPr lang="en-US" altLang="ko-KR" dirty="0"/>
              <a:t>255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없으면 </a:t>
            </a:r>
            <a:r>
              <a:rPr lang="en-US" altLang="ko-KR" dirty="0"/>
              <a:t>0</a:t>
            </a:r>
            <a:r>
              <a:rPr lang="ko-KR" altLang="en-US" dirty="0"/>
              <a:t>으로 만들어 </a:t>
            </a:r>
            <a:r>
              <a:rPr lang="en-US" altLang="ko-KR" dirty="0" err="1"/>
              <a:t>mask_backproject</a:t>
            </a:r>
            <a:r>
              <a:rPr lang="en-US" altLang="ko-KR" dirty="0"/>
              <a:t> </a:t>
            </a:r>
            <a:r>
              <a:rPr lang="ko-KR" altLang="en-US" dirty="0"/>
              <a:t>변수에 넣어줍니다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이어서 원본 이미지였던 </a:t>
            </a:r>
            <a:r>
              <a:rPr lang="en-US" altLang="ko-KR" dirty="0" err="1"/>
              <a:t>img_copy</a:t>
            </a:r>
            <a:r>
              <a:rPr lang="ko-KR" altLang="en-US" dirty="0"/>
              <a:t>와 </a:t>
            </a:r>
            <a:r>
              <a:rPr lang="en-US" altLang="ko-KR" dirty="0" err="1"/>
              <a:t>mask_backproject</a:t>
            </a:r>
            <a:r>
              <a:rPr lang="ko-KR" altLang="en-US" dirty="0"/>
              <a:t>를 매개변수로 주어 마스크를 토대로 </a:t>
            </a:r>
            <a:r>
              <a:rPr lang="en-US" altLang="ko-KR" dirty="0" err="1"/>
              <a:t>bitwise_and</a:t>
            </a:r>
            <a:r>
              <a:rPr lang="en-US" altLang="ko-KR" dirty="0"/>
              <a:t> </a:t>
            </a:r>
            <a:r>
              <a:rPr lang="ko-KR" altLang="en-US" dirty="0"/>
              <a:t>연산을 수행한 결과를 </a:t>
            </a:r>
            <a:r>
              <a:rPr lang="en-US" altLang="ko-KR" dirty="0" err="1"/>
              <a:t>img_result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이제 이걸 출력하면</a:t>
            </a:r>
            <a:r>
              <a:rPr lang="en-US" altLang="ko-KR" dirty="0"/>
              <a:t>, </a:t>
            </a:r>
            <a:r>
              <a:rPr lang="ko-KR" altLang="en-US" dirty="0"/>
              <a:t>내가 원하는 영역의 값만 추출한 결과가 사진과 같이 출력되게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키보드 입력을 누르면 해당 윈도우 창이 종료되고</a:t>
            </a:r>
            <a:r>
              <a:rPr lang="en-US" altLang="ko-KR" dirty="0"/>
              <a:t>, </a:t>
            </a:r>
            <a:r>
              <a:rPr lang="ko-KR" altLang="en-US" dirty="0"/>
              <a:t>함수 호출이 끝나며 메뉴로 돌아갑니다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382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흑백으로 읽어 이진화 시키는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수행하는 기능입니다</a:t>
            </a:r>
            <a:r>
              <a:rPr lang="en-US" altLang="ko-KR" dirty="0"/>
              <a:t>. </a:t>
            </a:r>
            <a:r>
              <a:rPr lang="en-US" altLang="ko-KR" dirty="0" err="1"/>
              <a:t>namedWindow</a:t>
            </a:r>
            <a:r>
              <a:rPr lang="en-US" altLang="ko-KR" dirty="0"/>
              <a:t>( 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창 이름을 설정하고</a:t>
            </a:r>
            <a:r>
              <a:rPr lang="en-US" altLang="ko-KR" dirty="0"/>
              <a:t>, </a:t>
            </a:r>
            <a:r>
              <a:rPr lang="ko-KR" altLang="en-US" dirty="0"/>
              <a:t>흑백 이미지에 대한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진행할 때 </a:t>
            </a:r>
            <a:r>
              <a:rPr lang="ko-KR" altLang="en-US" dirty="0" err="1"/>
              <a:t>임계값을</a:t>
            </a:r>
            <a:r>
              <a:rPr lang="ko-KR" altLang="en-US" dirty="0"/>
              <a:t> 직접 변경해주기 위한 트랙바를 </a:t>
            </a:r>
            <a:r>
              <a:rPr lang="en-US" altLang="ko-KR" dirty="0" err="1"/>
              <a:t>createTrackbar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en-US" altLang="ko-KR" dirty="0"/>
              <a:t>'Binary Threshold'</a:t>
            </a:r>
            <a:r>
              <a:rPr lang="ko-KR" altLang="en-US" dirty="0"/>
              <a:t>라는 이름의 창에 만들어 줍니다</a:t>
            </a:r>
            <a:r>
              <a:rPr lang="en-US" altLang="ko-KR" dirty="0"/>
              <a:t>. </a:t>
            </a:r>
            <a:r>
              <a:rPr lang="ko-KR" altLang="en-US" dirty="0"/>
              <a:t>적용될 </a:t>
            </a:r>
            <a:r>
              <a:rPr lang="ko-KR" altLang="en-US" dirty="0" err="1"/>
              <a:t>트랙바</a:t>
            </a:r>
            <a:r>
              <a:rPr lang="ko-KR" altLang="en-US" dirty="0"/>
              <a:t> 값 이름은 </a:t>
            </a:r>
            <a:r>
              <a:rPr lang="en-US" altLang="ko-KR" dirty="0"/>
              <a:t>value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 </a:t>
            </a:r>
            <a:r>
              <a:rPr lang="ko-KR" altLang="en-US" dirty="0"/>
              <a:t>사이의 </a:t>
            </a:r>
            <a:r>
              <a:rPr lang="en-US" altLang="ko-KR" dirty="0"/>
              <a:t>value</a:t>
            </a:r>
            <a:r>
              <a:rPr lang="ko-KR" altLang="en-US" dirty="0"/>
              <a:t>를 가질 수 있습니다</a:t>
            </a:r>
            <a:r>
              <a:rPr lang="en-US" altLang="ko-KR" dirty="0"/>
              <a:t>. </a:t>
            </a:r>
            <a:r>
              <a:rPr lang="ko-KR" altLang="en-US" dirty="0"/>
              <a:t>초기 값으로 </a:t>
            </a:r>
            <a:r>
              <a:rPr lang="en-US" altLang="ko-KR" dirty="0"/>
              <a:t>127</a:t>
            </a:r>
            <a:r>
              <a:rPr lang="ko-KR" altLang="en-US" dirty="0"/>
              <a:t>을 </a:t>
            </a:r>
            <a:r>
              <a:rPr lang="en-US" altLang="ko-KR" dirty="0" err="1"/>
              <a:t>setTrackbarPos</a:t>
            </a:r>
            <a:r>
              <a:rPr lang="ko-KR" altLang="en-US" dirty="0"/>
              <a:t>를 이용해 설정합니다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cv2.cvtColor </a:t>
            </a:r>
            <a:r>
              <a:rPr lang="ko-KR" altLang="en-US" dirty="0"/>
              <a:t>함수를 이용해 </a:t>
            </a:r>
            <a:r>
              <a:rPr lang="en-US" altLang="ko-KR" dirty="0"/>
              <a:t>BGR </a:t>
            </a:r>
            <a:r>
              <a:rPr lang="ko-KR" altLang="en-US" dirty="0"/>
              <a:t>형식의 </a:t>
            </a:r>
            <a:r>
              <a:rPr lang="en-US" altLang="ko-KR" dirty="0" err="1"/>
              <a:t>img_copy</a:t>
            </a:r>
            <a:r>
              <a:rPr lang="en-US" altLang="ko-KR" dirty="0"/>
              <a:t> </a:t>
            </a:r>
            <a:r>
              <a:rPr lang="ko-KR" altLang="en-US" dirty="0"/>
              <a:t>이미지를 </a:t>
            </a:r>
            <a:r>
              <a:rPr lang="en-US" altLang="ko-KR" dirty="0"/>
              <a:t>GRAYSCALE </a:t>
            </a:r>
            <a:r>
              <a:rPr lang="ko-KR" altLang="en-US" dirty="0"/>
              <a:t>흑백으로 전환하여 </a:t>
            </a:r>
            <a:r>
              <a:rPr lang="en-US" altLang="ko-KR" dirty="0" err="1"/>
              <a:t>img_gray</a:t>
            </a:r>
            <a:r>
              <a:rPr lang="en-US" altLang="ko-KR" dirty="0"/>
              <a:t> </a:t>
            </a:r>
            <a:r>
              <a:rPr lang="ko-KR" altLang="en-US" dirty="0"/>
              <a:t>변수에 넣어둡니다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flag </a:t>
            </a:r>
            <a:r>
              <a:rPr lang="ko-KR" altLang="en-US" dirty="0"/>
              <a:t>변수는 추후 선택 영역의 반전 기능을 위해 </a:t>
            </a:r>
            <a:r>
              <a:rPr lang="ko-KR" altLang="en-US" dirty="0" err="1"/>
              <a:t>토글식으로</a:t>
            </a:r>
            <a:r>
              <a:rPr lang="ko-KR" altLang="en-US" dirty="0"/>
              <a:t> 사용되는 변수입니다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 또한 </a:t>
            </a:r>
            <a:r>
              <a:rPr lang="ko-KR" altLang="en-US" dirty="0" err="1"/>
              <a:t>토글식으로</a:t>
            </a:r>
            <a:r>
              <a:rPr lang="ko-KR" altLang="en-US" dirty="0"/>
              <a:t> 변경할 수 있도록 하기 위해 매개변수로 사용될 </a:t>
            </a:r>
            <a:r>
              <a:rPr lang="en-US" altLang="ko-KR" dirty="0" err="1"/>
              <a:t>blockSize</a:t>
            </a:r>
            <a:r>
              <a:rPr lang="en-US" altLang="ko-KR" dirty="0"/>
              <a:t> </a:t>
            </a:r>
            <a:r>
              <a:rPr lang="ko-KR" altLang="en-US" dirty="0"/>
              <a:t>변수와 </a:t>
            </a:r>
            <a:r>
              <a:rPr lang="en-US" altLang="ko-KR" dirty="0"/>
              <a:t>C </a:t>
            </a:r>
            <a:r>
              <a:rPr lang="ko-KR" altLang="en-US" dirty="0"/>
              <a:t>변수를 초기화 해줍니다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연산을 마칠 때 까지 무한 루프에 진입하는데</a:t>
            </a:r>
            <a:r>
              <a:rPr lang="en-US" altLang="ko-KR" dirty="0"/>
              <a:t>, </a:t>
            </a:r>
            <a:r>
              <a:rPr lang="ko-KR" altLang="en-US" dirty="0"/>
              <a:t>앞서 선언한 변수 </a:t>
            </a:r>
            <a:r>
              <a:rPr lang="en-US" altLang="ko-KR" dirty="0"/>
              <a:t>threshold</a:t>
            </a:r>
            <a:r>
              <a:rPr lang="ko-KR" altLang="en-US" dirty="0"/>
              <a:t>를 이용해 참이면 전역 </a:t>
            </a:r>
            <a:r>
              <a:rPr lang="ko-KR" altLang="en-US" dirty="0" err="1"/>
              <a:t>쓰레시</a:t>
            </a:r>
            <a:r>
              <a:rPr lang="ko-KR" altLang="en-US" dirty="0"/>
              <a:t> 홀드</a:t>
            </a:r>
            <a:r>
              <a:rPr lang="en-US" altLang="ko-KR" dirty="0"/>
              <a:t>, </a:t>
            </a:r>
            <a:r>
              <a:rPr lang="ko-KR" altLang="en-US" dirty="0"/>
              <a:t>거짓이면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홀드를 판단하여 수행합니다</a:t>
            </a:r>
            <a:r>
              <a:rPr lang="en-US" altLang="ko-KR" dirty="0"/>
              <a:t>. </a:t>
            </a:r>
            <a:r>
              <a:rPr lang="en-US" altLang="ko-KR" dirty="0" err="1"/>
              <a:t>getTrackbarPos</a:t>
            </a:r>
            <a:r>
              <a:rPr lang="en-US" altLang="ko-KR" dirty="0"/>
              <a:t>( )</a:t>
            </a:r>
            <a:r>
              <a:rPr lang="ko-KR" altLang="en-US" dirty="0"/>
              <a:t>로 각 기능에 해당하는 트랙바의 값을 받아와 저장합니다</a:t>
            </a:r>
            <a:r>
              <a:rPr lang="en-US" altLang="ko-KR" dirty="0"/>
              <a:t>. </a:t>
            </a:r>
            <a:r>
              <a:rPr lang="ko-KR" altLang="en-US" dirty="0"/>
              <a:t>전역 </a:t>
            </a:r>
            <a:r>
              <a:rPr lang="ko-KR" altLang="en-US" dirty="0" err="1"/>
              <a:t>쓰레시</a:t>
            </a:r>
            <a:r>
              <a:rPr lang="ko-KR" altLang="en-US" dirty="0"/>
              <a:t> 홀드에서는 </a:t>
            </a:r>
            <a:r>
              <a:rPr lang="ko-KR" altLang="en-US" dirty="0" err="1"/>
              <a:t>임계값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를 조절하며 그 기준을 넘어가는 값은 </a:t>
            </a:r>
            <a:r>
              <a:rPr lang="en-US" altLang="ko-KR" dirty="0"/>
              <a:t>255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그 이하는 </a:t>
            </a:r>
            <a:r>
              <a:rPr lang="en-US" altLang="ko-KR" dirty="0"/>
              <a:t>0</a:t>
            </a:r>
            <a:r>
              <a:rPr lang="ko-KR" altLang="en-US" dirty="0"/>
              <a:t>으로 변환하여 이분화 시킨 이미지를 </a:t>
            </a:r>
            <a:r>
              <a:rPr lang="en-US" altLang="ko-KR" dirty="0" err="1"/>
              <a:t>img_binar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이를 화면에 출력합니다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홀드에서는 부분별로 영역을 확인하는 크기인 블록 사이즈</a:t>
            </a:r>
            <a:r>
              <a:rPr lang="en-US" altLang="ko-KR" dirty="0"/>
              <a:t>(size)</a:t>
            </a:r>
            <a:r>
              <a:rPr lang="ko-KR" altLang="en-US" dirty="0"/>
              <a:t>를 트랙바로부터 받아옵니다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블록 사이즈는 홀수이고</a:t>
            </a:r>
            <a:r>
              <a:rPr lang="en-US" altLang="ko-KR" dirty="0"/>
              <a:t>, 1</a:t>
            </a:r>
            <a:r>
              <a:rPr lang="ko-KR" altLang="en-US" dirty="0"/>
              <a:t>보다 커야 한다는 조건을 만족하지 않으면 오류가 발생하므로 반드시 오류에 대한 조건 검사를 명시해주어야 합니다</a:t>
            </a:r>
            <a:r>
              <a:rPr lang="en-US" altLang="ko-KR" dirty="0"/>
              <a:t>. </a:t>
            </a:r>
            <a:r>
              <a:rPr lang="ko-KR" altLang="en-US" dirty="0"/>
              <a:t>이어서 차감 상수 변수 역시 </a:t>
            </a:r>
            <a:r>
              <a:rPr lang="ko-KR" altLang="en-US" dirty="0" err="1"/>
              <a:t>트랙바</a:t>
            </a:r>
            <a:r>
              <a:rPr lang="ko-KR" altLang="en-US" dirty="0"/>
              <a:t> 값을 읽어와 저장합니다</a:t>
            </a:r>
            <a:r>
              <a:rPr lang="en-US" altLang="ko-KR" dirty="0"/>
              <a:t>. </a:t>
            </a:r>
            <a:r>
              <a:rPr lang="ko-KR" altLang="en-US" dirty="0"/>
              <a:t>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홀드는 흑백 이미지와</a:t>
            </a:r>
            <a:r>
              <a:rPr lang="en-US" altLang="ko-KR" dirty="0"/>
              <a:t>, </a:t>
            </a:r>
            <a:r>
              <a:rPr lang="ko-KR" altLang="en-US" dirty="0"/>
              <a:t>만족하는 값은 </a:t>
            </a:r>
            <a:r>
              <a:rPr lang="en-US" altLang="ko-KR" dirty="0"/>
              <a:t>255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적응형 </a:t>
            </a:r>
            <a:r>
              <a:rPr lang="ko-KR" altLang="en-US" dirty="0" err="1"/>
              <a:t>쓰레시홀드</a:t>
            </a:r>
            <a:r>
              <a:rPr lang="ko-KR" altLang="en-US" dirty="0"/>
              <a:t> 평균 알고리즘</a:t>
            </a:r>
            <a:r>
              <a:rPr lang="en-US" altLang="ko-KR" dirty="0"/>
              <a:t>, </a:t>
            </a:r>
            <a:r>
              <a:rPr lang="ko-KR" altLang="en-US" dirty="0"/>
              <a:t>선택영역을 어떻게 할 것인지 판단하는 상수를 </a:t>
            </a:r>
            <a:r>
              <a:rPr lang="ko-KR" altLang="en-US" dirty="0" err="1"/>
              <a:t>토글</a:t>
            </a:r>
            <a:r>
              <a:rPr lang="ko-KR" altLang="en-US" dirty="0"/>
              <a:t> 형식으로 저장한 변수 </a:t>
            </a:r>
            <a:r>
              <a:rPr lang="en-US" altLang="ko-KR" dirty="0"/>
              <a:t>flag(THRESH_BINARY</a:t>
            </a:r>
            <a:r>
              <a:rPr lang="ko-KR" altLang="en-US" dirty="0"/>
              <a:t>는 이진화</a:t>
            </a:r>
            <a:r>
              <a:rPr lang="en-US" altLang="ko-KR" dirty="0"/>
              <a:t>, THRESH_BINARY_INV</a:t>
            </a:r>
            <a:r>
              <a:rPr lang="ko-KR" altLang="en-US" dirty="0"/>
              <a:t>는 그 반대</a:t>
            </a:r>
            <a:r>
              <a:rPr lang="en-US" altLang="ko-KR" dirty="0"/>
              <a:t>), </a:t>
            </a:r>
            <a:r>
              <a:rPr lang="ko-KR" altLang="en-US" dirty="0"/>
              <a:t>한 번에 검사하는 영역 사이즈인 블록사이즈</a:t>
            </a:r>
            <a:r>
              <a:rPr lang="en-US" altLang="ko-KR" dirty="0"/>
              <a:t>, </a:t>
            </a:r>
            <a:r>
              <a:rPr lang="ko-KR" altLang="en-US" dirty="0"/>
              <a:t>차감 상수까지 매개변수로 주어 연산을 수행한 결과를 </a:t>
            </a:r>
            <a:r>
              <a:rPr lang="en-US" altLang="ko-KR" dirty="0" err="1"/>
              <a:t>img_binary</a:t>
            </a:r>
            <a:r>
              <a:rPr lang="ko-KR" altLang="en-US" dirty="0"/>
              <a:t>에 저장한 후</a:t>
            </a:r>
            <a:r>
              <a:rPr lang="en-US" altLang="ko-KR" dirty="0"/>
              <a:t>, </a:t>
            </a:r>
            <a:r>
              <a:rPr lang="en-US" altLang="ko-KR" dirty="0" err="1"/>
              <a:t>imshow</a:t>
            </a:r>
            <a:r>
              <a:rPr lang="en-US" altLang="ko-KR" dirty="0"/>
              <a:t>( )</a:t>
            </a:r>
            <a:r>
              <a:rPr lang="ko-KR" altLang="en-US" dirty="0"/>
              <a:t>를 이용해 출력합니다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54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기능에서는</a:t>
            </a:r>
            <a:r>
              <a:rPr lang="en-US" altLang="ko-KR" dirty="0"/>
              <a:t>, </a:t>
            </a:r>
            <a:r>
              <a:rPr lang="ko-KR" altLang="en-US" dirty="0"/>
              <a:t>입력을 기다리며 </a:t>
            </a:r>
            <a:r>
              <a:rPr lang="en-US" altLang="ko-KR" dirty="0"/>
              <a:t>block </a:t>
            </a:r>
            <a:r>
              <a:rPr lang="ko-KR" altLang="en-US" dirty="0"/>
              <a:t>상태가 되지는 않습니다</a:t>
            </a:r>
            <a:r>
              <a:rPr lang="en-US" altLang="ko-KR" dirty="0"/>
              <a:t>. </a:t>
            </a:r>
            <a:r>
              <a:rPr lang="ko-KR" altLang="en-US" dirty="0"/>
              <a:t>다만 수시로 체크 해서 입력이 있으면 어떤 입력인지를 검사합니다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앞선 기능들처럼</a:t>
            </a:r>
            <a:r>
              <a:rPr lang="en-US" altLang="ko-KR" dirty="0"/>
              <a:t>, q</a:t>
            </a:r>
            <a:r>
              <a:rPr lang="ko-KR" altLang="en-US" dirty="0"/>
              <a:t>나 </a:t>
            </a:r>
            <a:r>
              <a:rPr lang="en-US" altLang="ko-KR" dirty="0"/>
              <a:t>esc</a:t>
            </a:r>
            <a:r>
              <a:rPr lang="ko-KR" altLang="en-US" dirty="0"/>
              <a:t>는 종료 기능이고</a:t>
            </a:r>
            <a:r>
              <a:rPr lang="en-US" altLang="ko-KR" dirty="0"/>
              <a:t>, s</a:t>
            </a:r>
            <a:r>
              <a:rPr lang="ko-KR" altLang="en-US" dirty="0"/>
              <a:t>는 아직 구현되지 않은 저장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</a:t>
            </a:r>
            <a:r>
              <a:rPr lang="ko-KR" altLang="en-US" dirty="0"/>
              <a:t>는 앞서 언급한 선택영역 반전을 </a:t>
            </a:r>
            <a:r>
              <a:rPr lang="ko-KR" altLang="en-US" dirty="0" err="1"/>
              <a:t>토글식으로</a:t>
            </a:r>
            <a:r>
              <a:rPr lang="ko-KR" altLang="en-US" dirty="0"/>
              <a:t> 설정해주는 코드입니다</a:t>
            </a:r>
            <a:r>
              <a:rPr lang="en-US" altLang="ko-KR" dirty="0"/>
              <a:t>. THRESH_BINARY</a:t>
            </a:r>
            <a:r>
              <a:rPr lang="ko-KR" altLang="en-US" dirty="0"/>
              <a:t>는 기본적으로 </a:t>
            </a:r>
            <a:r>
              <a:rPr lang="ko-KR" altLang="en-US" dirty="0" err="1"/>
              <a:t>임계값</a:t>
            </a:r>
            <a:r>
              <a:rPr lang="ko-KR" altLang="en-US" dirty="0"/>
              <a:t> 이상은 함께 준 매개변수 </a:t>
            </a:r>
            <a:r>
              <a:rPr lang="en-US" altLang="ko-KR" dirty="0"/>
              <a:t>value</a:t>
            </a:r>
            <a:r>
              <a:rPr lang="ko-KR" altLang="en-US" dirty="0"/>
              <a:t>로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255), </a:t>
            </a:r>
            <a:r>
              <a:rPr lang="ko-KR" altLang="en-US" dirty="0"/>
              <a:t>그 아래는 </a:t>
            </a:r>
            <a:r>
              <a:rPr lang="en-US" altLang="ko-KR" dirty="0"/>
              <a:t>0</a:t>
            </a:r>
            <a:r>
              <a:rPr lang="ko-KR" altLang="en-US" dirty="0"/>
              <a:t>으로 지정하여 반환하도록 설정하는 형식이지만</a:t>
            </a:r>
            <a:r>
              <a:rPr lang="en-US" altLang="ko-KR" dirty="0"/>
              <a:t>, </a:t>
            </a:r>
            <a:r>
              <a:rPr lang="ko-KR" altLang="en-US" dirty="0"/>
              <a:t>뒤에 </a:t>
            </a:r>
            <a:r>
              <a:rPr lang="en-US" altLang="ko-KR" dirty="0"/>
              <a:t>_INV</a:t>
            </a:r>
            <a:r>
              <a:rPr lang="ko-KR" altLang="en-US" dirty="0"/>
              <a:t>가 붙으면 반전되어 </a:t>
            </a:r>
            <a:r>
              <a:rPr lang="en-US" altLang="ko-KR" dirty="0"/>
              <a:t>255</a:t>
            </a:r>
            <a:r>
              <a:rPr lang="ko-KR" altLang="en-US" dirty="0"/>
              <a:t>인 값은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, 0</a:t>
            </a:r>
            <a:r>
              <a:rPr lang="ko-KR" altLang="en-US" dirty="0"/>
              <a:t>은 </a:t>
            </a:r>
            <a:r>
              <a:rPr lang="en-US" altLang="ko-KR" dirty="0"/>
              <a:t>255</a:t>
            </a:r>
            <a:r>
              <a:rPr lang="ko-KR" altLang="en-US" dirty="0"/>
              <a:t>로 보이도록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1007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키보드 입력으로 </a:t>
            </a:r>
            <a:r>
              <a:rPr lang="en-US" altLang="ko-KR" dirty="0"/>
              <a:t>m</a:t>
            </a:r>
            <a:r>
              <a:rPr lang="ko-KR" altLang="en-US" dirty="0"/>
              <a:t>을 누르면 </a:t>
            </a:r>
            <a:r>
              <a:rPr lang="en-US" altLang="ko-KR" dirty="0"/>
              <a:t>threshold </a:t>
            </a:r>
            <a:r>
              <a:rPr lang="ko-KR" altLang="en-US" dirty="0"/>
              <a:t>변수를 </a:t>
            </a:r>
            <a:r>
              <a:rPr lang="ko-KR" altLang="en-US" dirty="0" err="1"/>
              <a:t>토글식으로</a:t>
            </a:r>
            <a:r>
              <a:rPr lang="ko-KR" altLang="en-US" dirty="0"/>
              <a:t> 저장하여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해당 값이 </a:t>
            </a:r>
            <a:r>
              <a:rPr lang="en-US" altLang="ko-KR" dirty="0"/>
              <a:t>True</a:t>
            </a:r>
            <a:r>
              <a:rPr lang="ko-KR" altLang="en-US" dirty="0"/>
              <a:t>면 </a:t>
            </a:r>
            <a:r>
              <a:rPr lang="en-US" altLang="ko-KR" dirty="0"/>
              <a:t>False</a:t>
            </a:r>
            <a:r>
              <a:rPr lang="ko-KR" altLang="en-US" dirty="0"/>
              <a:t>로 만들고</a:t>
            </a:r>
            <a:r>
              <a:rPr lang="en-US" altLang="ko-KR" dirty="0"/>
              <a:t>, </a:t>
            </a:r>
            <a:r>
              <a:rPr lang="ko-KR" altLang="en-US" dirty="0"/>
              <a:t>이전에 열려 있던 창은 </a:t>
            </a:r>
            <a:r>
              <a:rPr lang="en-US" altLang="ko-KR" dirty="0" err="1"/>
              <a:t>destoryWindow</a:t>
            </a:r>
            <a:r>
              <a:rPr lang="en-US" altLang="ko-KR" dirty="0"/>
              <a:t>( )</a:t>
            </a:r>
            <a:r>
              <a:rPr lang="ko-KR" altLang="en-US" dirty="0"/>
              <a:t>로 닫고</a:t>
            </a:r>
            <a:r>
              <a:rPr lang="en-US" altLang="ko-KR" dirty="0"/>
              <a:t>, </a:t>
            </a:r>
            <a:r>
              <a:rPr lang="ko-KR" altLang="en-US" dirty="0"/>
              <a:t>새로운 창에 </a:t>
            </a:r>
            <a:r>
              <a:rPr lang="en-US" altLang="ko-KR" dirty="0" err="1"/>
              <a:t>createTrackbar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setTrackbarPos</a:t>
            </a:r>
            <a:r>
              <a:rPr lang="en-US" altLang="ko-KR" dirty="0"/>
              <a:t>( )</a:t>
            </a:r>
            <a:r>
              <a:rPr lang="ko-KR" altLang="en-US" dirty="0"/>
              <a:t>를 이용해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위한 셋팅을 합니다</a:t>
            </a:r>
            <a:r>
              <a:rPr lang="en-US" altLang="ko-KR" dirty="0"/>
              <a:t>. </a:t>
            </a:r>
            <a:r>
              <a:rPr lang="ko-KR" altLang="en-US" dirty="0"/>
              <a:t>거꾸로 </a:t>
            </a:r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/>
              <a:t>True</a:t>
            </a:r>
            <a:r>
              <a:rPr lang="ko-KR" altLang="en-US" dirty="0"/>
              <a:t>로 만든 다음 전역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위한 셋팅을 해서 기능을 수행하는 코드입니다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994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이미지를 </a:t>
            </a:r>
            <a:r>
              <a:rPr lang="en-US" altLang="ko-KR" dirty="0"/>
              <a:t>hue, saturation, value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색채</a:t>
            </a:r>
            <a:r>
              <a:rPr lang="en-US" altLang="ko-KR" dirty="0"/>
              <a:t>, </a:t>
            </a:r>
            <a:r>
              <a:rPr lang="ko-KR" altLang="en-US" dirty="0"/>
              <a:t>명암 값</a:t>
            </a:r>
            <a:r>
              <a:rPr lang="en-US" altLang="ko-KR" dirty="0"/>
              <a:t>)</a:t>
            </a:r>
            <a:r>
              <a:rPr lang="ko-KR" altLang="en-US" dirty="0"/>
              <a:t>으로 비교하여 범위 안에 있는 픽셀들만 추출해내는 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기능입니다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먼저 이 기능에서 사용될 지역 변수들을 선언해줍니다</a:t>
            </a:r>
            <a:r>
              <a:rPr lang="en-US" altLang="ko-KR" dirty="0"/>
              <a:t>. </a:t>
            </a:r>
            <a:r>
              <a:rPr lang="en-US" altLang="ko-KR" dirty="0" err="1"/>
              <a:t>hsv</a:t>
            </a:r>
            <a:r>
              <a:rPr lang="ko-KR" altLang="en-US" dirty="0"/>
              <a:t>는 추출하고 싶은 색상</a:t>
            </a:r>
            <a:r>
              <a:rPr lang="en-US" altLang="ko-KR" dirty="0"/>
              <a:t>, </a:t>
            </a:r>
            <a:r>
              <a:rPr lang="ko-KR" altLang="en-US" dirty="0"/>
              <a:t>색채</a:t>
            </a:r>
            <a:r>
              <a:rPr lang="en-US" altLang="ko-KR" dirty="0"/>
              <a:t>, </a:t>
            </a:r>
            <a:r>
              <a:rPr lang="ko-KR" altLang="en-US" dirty="0"/>
              <a:t>밝기 값이 저장될 변수이고</a:t>
            </a:r>
            <a:r>
              <a:rPr lang="en-US" altLang="ko-KR" dirty="0"/>
              <a:t>, </a:t>
            </a:r>
            <a:r>
              <a:rPr lang="en-US" altLang="ko-KR" dirty="0" err="1"/>
              <a:t>lower_hsv</a:t>
            </a:r>
            <a:r>
              <a:rPr lang="ko-KR" altLang="en-US" dirty="0"/>
              <a:t>는 추출 값 범위 기준의 최솟값</a:t>
            </a:r>
            <a:r>
              <a:rPr lang="en-US" altLang="ko-KR" dirty="0"/>
              <a:t>, </a:t>
            </a:r>
            <a:r>
              <a:rPr lang="en-US" altLang="ko-KR" dirty="0" err="1"/>
              <a:t>upper_hsv</a:t>
            </a:r>
            <a:r>
              <a:rPr lang="ko-KR" altLang="en-US" dirty="0"/>
              <a:t>는 범위의 최댓값이 담긴 변수입니다</a:t>
            </a:r>
            <a:r>
              <a:rPr lang="en-US" altLang="ko-KR" dirty="0"/>
              <a:t>. offset</a:t>
            </a:r>
            <a:r>
              <a:rPr lang="ko-KR" altLang="en-US" dirty="0"/>
              <a:t>은 범위의 폭을 주기 위한 변수로</a:t>
            </a:r>
            <a:r>
              <a:rPr lang="en-US" altLang="ko-KR" dirty="0"/>
              <a:t>, </a:t>
            </a:r>
            <a:r>
              <a:rPr lang="ko-KR" altLang="en-US" dirty="0"/>
              <a:t>기본 값은 </a:t>
            </a:r>
            <a:r>
              <a:rPr lang="en-US" altLang="ko-KR" dirty="0"/>
              <a:t>20</a:t>
            </a:r>
            <a:r>
              <a:rPr lang="ko-KR" altLang="en-US" dirty="0"/>
              <a:t>으로 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마스킹</a:t>
            </a:r>
            <a:r>
              <a:rPr lang="ko-KR" altLang="en-US" dirty="0"/>
              <a:t> 할 원본 이미지와 추출한 이미지를 출력할 창을 명명합니다</a:t>
            </a:r>
            <a:r>
              <a:rPr lang="en-US" altLang="ko-KR" dirty="0"/>
              <a:t>. </a:t>
            </a:r>
            <a:r>
              <a:rPr lang="ko-KR" altLang="en-US" dirty="0"/>
              <a:t>그 후 원본 이미지 창에서 마우스 클릭으로 추출하는 기능을 수행하기 위해 </a:t>
            </a:r>
            <a:r>
              <a:rPr lang="en-US" altLang="ko-KR" dirty="0" err="1"/>
              <a:t>mouse_callback_masking</a:t>
            </a:r>
            <a:r>
              <a:rPr lang="en-US" altLang="ko-KR" dirty="0"/>
              <a:t> </a:t>
            </a:r>
            <a:r>
              <a:rPr lang="ko-KR" altLang="en-US" dirty="0"/>
              <a:t>함수를 마우스 </a:t>
            </a:r>
            <a:r>
              <a:rPr lang="ko-KR" altLang="en-US" dirty="0" err="1"/>
              <a:t>콜백</a:t>
            </a:r>
            <a:r>
              <a:rPr lang="ko-KR" altLang="en-US" dirty="0"/>
              <a:t> 함수로 지정해줍니다</a:t>
            </a:r>
            <a:r>
              <a:rPr lang="en-US" altLang="ko-KR" dirty="0"/>
              <a:t>. </a:t>
            </a:r>
            <a:r>
              <a:rPr lang="ko-KR" altLang="en-US" dirty="0"/>
              <a:t>뒤 이어 추출한 결과 이미지를 추출하는 곳에서 트랙바를 이용해 값을 조절할 수 있도록 하기 위해 </a:t>
            </a:r>
            <a:r>
              <a:rPr lang="en-US" altLang="ko-KR" dirty="0"/>
              <a:t>hue, saturation, value, offset </a:t>
            </a:r>
            <a:r>
              <a:rPr lang="ko-KR" altLang="en-US" dirty="0"/>
              <a:t>변수 각각에 대해 트랙바를 만들고 초기값을 설정해줍니다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영상은 트랙바를 이용해 색상</a:t>
            </a:r>
            <a:r>
              <a:rPr lang="en-US" altLang="ko-KR" dirty="0"/>
              <a:t>, </a:t>
            </a:r>
            <a:r>
              <a:rPr lang="ko-KR" altLang="en-US" dirty="0"/>
              <a:t>채도</a:t>
            </a:r>
            <a:r>
              <a:rPr lang="en-US" altLang="ko-KR" dirty="0"/>
              <a:t>,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범위 값을 조절하는 것을 보여주는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249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마우스 콜백함수와 보여지는 창에 트랙바를 설정하는 등의 설정이 끝나면</a:t>
            </a:r>
            <a:r>
              <a:rPr lang="en-US" altLang="ko-KR" dirty="0"/>
              <a:t>, </a:t>
            </a:r>
            <a:r>
              <a:rPr lang="ko-KR" altLang="en-US" dirty="0"/>
              <a:t>값을 추출하는 기능이 직접 수행되는 무한루프에 진입합니다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hue, saturation, value, </a:t>
            </a:r>
            <a:r>
              <a:rPr lang="en-US" altLang="ko-KR" dirty="0" err="1"/>
              <a:t>offse</a:t>
            </a:r>
            <a:r>
              <a:rPr lang="ko-KR" altLang="en-US" dirty="0"/>
              <a:t>의 값들을 </a:t>
            </a:r>
            <a:r>
              <a:rPr lang="en-US" altLang="ko-KR" dirty="0" err="1"/>
              <a:t>getTrackbarPos</a:t>
            </a:r>
            <a:r>
              <a:rPr lang="en-US" altLang="ko-KR" dirty="0"/>
              <a:t>( ) </a:t>
            </a:r>
            <a:r>
              <a:rPr lang="ko-KR" altLang="en-US" dirty="0"/>
              <a:t>를 이용해 </a:t>
            </a:r>
            <a:r>
              <a:rPr lang="en-US" altLang="ko-KR" dirty="0" err="1"/>
              <a:t>img_result</a:t>
            </a:r>
            <a:r>
              <a:rPr lang="en-US" altLang="ko-KR" dirty="0"/>
              <a:t> </a:t>
            </a:r>
            <a:r>
              <a:rPr lang="ko-KR" altLang="en-US" dirty="0"/>
              <a:t>창의 변수 </a:t>
            </a:r>
            <a:r>
              <a:rPr lang="ko-KR" altLang="en-US" dirty="0" err="1"/>
              <a:t>이름들로부터</a:t>
            </a:r>
            <a:r>
              <a:rPr lang="ko-KR" altLang="en-US" dirty="0"/>
              <a:t> 값을 가져옵니다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값들을 토대로 선택된 픽셀 또는 설정된 </a:t>
            </a:r>
            <a:r>
              <a:rPr lang="en-US" altLang="ko-KR" dirty="0" err="1"/>
              <a:t>hsv</a:t>
            </a:r>
            <a:r>
              <a:rPr lang="ko-KR" altLang="en-US" dirty="0"/>
              <a:t>의 값들과 유사한 </a:t>
            </a:r>
            <a:r>
              <a:rPr lang="ko-KR" altLang="en-US" dirty="0" err="1"/>
              <a:t>픽셀값을</a:t>
            </a:r>
            <a:r>
              <a:rPr lang="ko-KR" altLang="en-US" dirty="0"/>
              <a:t> 추출하기 위해</a:t>
            </a:r>
            <a:r>
              <a:rPr lang="en-US" altLang="ko-KR" dirty="0"/>
              <a:t>, </a:t>
            </a:r>
            <a:r>
              <a:rPr lang="ko-KR" altLang="en-US" dirty="0"/>
              <a:t>유사 범위를 설정합니다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hue, saturation, value </a:t>
            </a:r>
            <a:r>
              <a:rPr lang="ko-KR" altLang="en-US" dirty="0"/>
              <a:t>값들에 대해 범위인 </a:t>
            </a:r>
            <a:r>
              <a:rPr lang="en-US" altLang="ko-KR" dirty="0"/>
              <a:t>offset</a:t>
            </a:r>
            <a:r>
              <a:rPr lang="ko-KR" altLang="en-US" dirty="0"/>
              <a:t>을 뺀 값을 </a:t>
            </a:r>
            <a:r>
              <a:rPr lang="en-US" altLang="ko-KR" dirty="0" err="1"/>
              <a:t>lower_hsv</a:t>
            </a:r>
            <a:r>
              <a:rPr lang="ko-KR" altLang="en-US" dirty="0"/>
              <a:t>에 </a:t>
            </a:r>
            <a:r>
              <a:rPr lang="en-US" altLang="ko-KR" dirty="0"/>
              <a:t>array</a:t>
            </a:r>
            <a:r>
              <a:rPr lang="ko-KR" altLang="en-US" dirty="0"/>
              <a:t>로 만들어 저장해줍니다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en-US" altLang="ko-KR" dirty="0" err="1"/>
              <a:t>uppper_hsv</a:t>
            </a:r>
            <a:r>
              <a:rPr lang="ko-KR" altLang="en-US" dirty="0"/>
              <a:t>에는 </a:t>
            </a:r>
            <a:r>
              <a:rPr lang="en-US" altLang="ko-KR" dirty="0"/>
              <a:t>offset</a:t>
            </a:r>
            <a:r>
              <a:rPr lang="ko-KR" altLang="en-US" dirty="0"/>
              <a:t>을 더한 값을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이어서 </a:t>
            </a:r>
            <a:r>
              <a:rPr lang="en-US" altLang="ko-KR" dirty="0"/>
              <a:t>BGR </a:t>
            </a:r>
            <a:r>
              <a:rPr lang="ko-KR" altLang="en-US" dirty="0"/>
              <a:t>형식의 원본 이미지를 </a:t>
            </a:r>
            <a:r>
              <a:rPr lang="en-US" altLang="ko-KR" dirty="0" err="1"/>
              <a:t>cvtColor</a:t>
            </a:r>
            <a:r>
              <a:rPr lang="en-US" altLang="ko-KR" dirty="0"/>
              <a:t>( ) </a:t>
            </a:r>
            <a:r>
              <a:rPr lang="ko-KR" altLang="en-US" dirty="0"/>
              <a:t>를 이용해 </a:t>
            </a:r>
            <a:r>
              <a:rPr lang="en-US" altLang="ko-KR" dirty="0"/>
              <a:t>HSV </a:t>
            </a:r>
            <a:r>
              <a:rPr lang="ko-KR" altLang="en-US" dirty="0"/>
              <a:t>형태로 변환하여 </a:t>
            </a:r>
            <a:r>
              <a:rPr lang="en-US" altLang="ko-KR" dirty="0" err="1"/>
              <a:t>img_hsv</a:t>
            </a:r>
            <a:r>
              <a:rPr lang="en-US" altLang="ko-KR" dirty="0"/>
              <a:t> </a:t>
            </a:r>
            <a:r>
              <a:rPr lang="ko-KR" altLang="en-US" dirty="0"/>
              <a:t>변수에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 err="1"/>
              <a:t>inRange</a:t>
            </a:r>
            <a:r>
              <a:rPr lang="en-US" altLang="ko-KR" dirty="0"/>
              <a:t>( ) </a:t>
            </a:r>
            <a:r>
              <a:rPr lang="ko-KR" altLang="en-US" dirty="0"/>
              <a:t>함수를 이용해서</a:t>
            </a:r>
            <a:r>
              <a:rPr lang="en-US" altLang="ko-KR" dirty="0"/>
              <a:t>, </a:t>
            </a:r>
            <a:r>
              <a:rPr lang="en-US" altLang="ko-KR" dirty="0" err="1"/>
              <a:t>img_hsv</a:t>
            </a:r>
            <a:r>
              <a:rPr lang="en-US" altLang="ko-KR" dirty="0"/>
              <a:t> </a:t>
            </a:r>
            <a:r>
              <a:rPr lang="ko-KR" altLang="en-US" dirty="0"/>
              <a:t>이미지에 들어있는 값 중 </a:t>
            </a:r>
            <a:r>
              <a:rPr lang="en-US" altLang="ko-KR" dirty="0" err="1"/>
              <a:t>lower_hsv</a:t>
            </a:r>
            <a:r>
              <a:rPr lang="ko-KR" altLang="en-US" dirty="0"/>
              <a:t>와 </a:t>
            </a:r>
            <a:r>
              <a:rPr lang="en-US" altLang="ko-KR" dirty="0" err="1"/>
              <a:t>upper_hsv</a:t>
            </a:r>
            <a:r>
              <a:rPr lang="en-US" altLang="ko-KR" dirty="0"/>
              <a:t> </a:t>
            </a:r>
            <a:r>
              <a:rPr lang="ko-KR" altLang="en-US" dirty="0"/>
              <a:t>사이</a:t>
            </a:r>
            <a:r>
              <a:rPr lang="en-US" altLang="ko-KR" dirty="0"/>
              <a:t>, </a:t>
            </a:r>
            <a:r>
              <a:rPr lang="ko-KR" altLang="en-US" dirty="0"/>
              <a:t>해당 범위에 있는 값들은 그대로</a:t>
            </a:r>
            <a:r>
              <a:rPr lang="en-US" altLang="ko-KR" dirty="0"/>
              <a:t>, </a:t>
            </a:r>
            <a:r>
              <a:rPr lang="ko-KR" altLang="en-US" dirty="0"/>
              <a:t>아닌 값들은 </a:t>
            </a:r>
            <a:r>
              <a:rPr lang="en-US" altLang="ko-KR" dirty="0"/>
              <a:t>0</a:t>
            </a:r>
            <a:r>
              <a:rPr lang="ko-KR" altLang="en-US" dirty="0"/>
              <a:t>으로 바꾸어 </a:t>
            </a:r>
            <a:r>
              <a:rPr lang="en-US" altLang="ko-KR" dirty="0" err="1"/>
              <a:t>img_mask</a:t>
            </a:r>
            <a:r>
              <a:rPr lang="ko-KR" altLang="en-US" dirty="0"/>
              <a:t>에 반환합니다</a:t>
            </a:r>
            <a:r>
              <a:rPr lang="en-US" altLang="ko-KR" dirty="0"/>
              <a:t>. </a:t>
            </a:r>
            <a:r>
              <a:rPr lang="ko-KR" altLang="en-US" dirty="0"/>
              <a:t>마지막으로 이 반환한 </a:t>
            </a:r>
            <a:r>
              <a:rPr lang="en-US" altLang="ko-KR" dirty="0" err="1"/>
              <a:t>img_mask</a:t>
            </a:r>
            <a:r>
              <a:rPr lang="ko-KR" altLang="en-US" dirty="0"/>
              <a:t>를 마스크로 하여 </a:t>
            </a:r>
            <a:r>
              <a:rPr lang="en-US" altLang="ko-KR" dirty="0" err="1"/>
              <a:t>img_copy</a:t>
            </a:r>
            <a:r>
              <a:rPr lang="en-US" altLang="ko-KR" dirty="0"/>
              <a:t> </a:t>
            </a:r>
            <a:r>
              <a:rPr lang="ko-KR" altLang="en-US" dirty="0"/>
              <a:t>원본 이미지에 대해 </a:t>
            </a:r>
            <a:r>
              <a:rPr lang="en-US" altLang="ko-KR" dirty="0" err="1"/>
              <a:t>bitwise_and</a:t>
            </a:r>
            <a:r>
              <a:rPr lang="en-US" altLang="ko-KR" dirty="0"/>
              <a:t> </a:t>
            </a:r>
            <a:r>
              <a:rPr lang="ko-KR" altLang="en-US" dirty="0"/>
              <a:t>연산을 수행하여 </a:t>
            </a:r>
            <a:r>
              <a:rPr lang="en-US" altLang="ko-KR" dirty="0"/>
              <a:t>0</a:t>
            </a:r>
            <a:r>
              <a:rPr lang="ko-KR" altLang="en-US" dirty="0"/>
              <a:t>이 아닌 픽셀들만 추출하여 </a:t>
            </a:r>
            <a:r>
              <a:rPr lang="en-US" altLang="ko-KR" dirty="0" err="1"/>
              <a:t>img_result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테스트를 위해 </a:t>
            </a:r>
            <a:r>
              <a:rPr lang="ko-KR" altLang="en-US" dirty="0" err="1"/>
              <a:t>마스킹</a:t>
            </a:r>
            <a:r>
              <a:rPr lang="ko-KR" altLang="en-US" dirty="0"/>
              <a:t> 할 이미지 원본</a:t>
            </a:r>
            <a:r>
              <a:rPr lang="en-US" altLang="ko-KR" dirty="0"/>
              <a:t>, </a:t>
            </a:r>
            <a:r>
              <a:rPr lang="ko-KR" altLang="en-US" dirty="0"/>
              <a:t>마스크</a:t>
            </a:r>
            <a:r>
              <a:rPr lang="en-US" altLang="ko-KR" dirty="0"/>
              <a:t>, </a:t>
            </a:r>
            <a:r>
              <a:rPr lang="ko-KR" altLang="en-US" dirty="0"/>
              <a:t>최종 추출된 결과 세 가지 창을 띄워 확인하였습니다</a:t>
            </a:r>
            <a:r>
              <a:rPr lang="en-US" altLang="ko-KR" dirty="0"/>
              <a:t>. </a:t>
            </a:r>
            <a:r>
              <a:rPr lang="ko-KR" altLang="en-US" dirty="0"/>
              <a:t>또한 항상 키보드 입력을 기다리며 </a:t>
            </a:r>
            <a:r>
              <a:rPr lang="en-US" altLang="ko-KR" dirty="0"/>
              <a:t>block </a:t>
            </a:r>
            <a:r>
              <a:rPr lang="ko-KR" altLang="en-US" dirty="0"/>
              <a:t>상태에 있는 것이 아닌 입력이 있으면 무한루프를 </a:t>
            </a:r>
            <a:r>
              <a:rPr lang="en-US" altLang="ko-KR" dirty="0"/>
              <a:t>break </a:t>
            </a:r>
            <a:r>
              <a:rPr lang="ko-KR" altLang="en-US" dirty="0"/>
              <a:t>하고 창들을 모두 닫은 후 메뉴로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1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소개와 개발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14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mouse_callback_masking</a:t>
            </a:r>
            <a:r>
              <a:rPr lang="en-US" altLang="ko-KR" dirty="0"/>
              <a:t>( )</a:t>
            </a:r>
            <a:r>
              <a:rPr lang="ko-KR" altLang="en-US" dirty="0"/>
              <a:t>은 </a:t>
            </a:r>
            <a:r>
              <a:rPr lang="ko-KR" altLang="en-US" dirty="0" err="1"/>
              <a:t>마스킹</a:t>
            </a:r>
            <a:r>
              <a:rPr lang="ko-KR" altLang="en-US" dirty="0"/>
              <a:t> 할</a:t>
            </a:r>
            <a:r>
              <a:rPr lang="en-US" altLang="ko-KR" dirty="0"/>
              <a:t> </a:t>
            </a:r>
            <a:r>
              <a:rPr lang="ko-KR" altLang="en-US" dirty="0"/>
              <a:t>원본 이미지를 출력하는 창에서 누른 좌표의 픽셀을 읽어 오기 위한 마우스 </a:t>
            </a:r>
            <a:r>
              <a:rPr lang="ko-KR" altLang="en-US" dirty="0" err="1"/>
              <a:t>콜백</a:t>
            </a:r>
            <a:r>
              <a:rPr lang="ko-KR" altLang="en-US" dirty="0"/>
              <a:t> 함수입니다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조건을 검사해서 발생한 이벤트가 </a:t>
            </a:r>
            <a:r>
              <a:rPr lang="en-US" altLang="ko-KR" dirty="0"/>
              <a:t>Left Button </a:t>
            </a:r>
            <a:r>
              <a:rPr lang="ko-KR" altLang="en-US" dirty="0"/>
              <a:t>이 눌린 경우일 때 기능을 수행합니다</a:t>
            </a:r>
            <a:r>
              <a:rPr lang="en-US" altLang="ko-KR" dirty="0"/>
              <a:t>. </a:t>
            </a:r>
            <a:r>
              <a:rPr lang="ko-KR" altLang="en-US" dirty="0"/>
              <a:t>매개변수로 받아온 </a:t>
            </a:r>
            <a:r>
              <a:rPr lang="en-US" altLang="ko-KR" dirty="0"/>
              <a:t>x, y</a:t>
            </a:r>
            <a:r>
              <a:rPr lang="ko-KR" altLang="en-US" dirty="0"/>
              <a:t>로 해당 좌표의 값을 받아오는데</a:t>
            </a:r>
            <a:r>
              <a:rPr lang="en-US" altLang="ko-KR" dirty="0"/>
              <a:t>, </a:t>
            </a:r>
            <a:r>
              <a:rPr lang="ko-KR" altLang="en-US" dirty="0"/>
              <a:t>이 때 해당 좌표에 접근해 얻은 값은 </a:t>
            </a:r>
            <a:r>
              <a:rPr lang="en-US" altLang="ko-KR" dirty="0"/>
              <a:t>shape</a:t>
            </a: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인</a:t>
            </a:r>
            <a:r>
              <a:rPr lang="en-US" altLang="ko-KR" dirty="0"/>
              <a:t>, B,G,R </a:t>
            </a:r>
            <a:r>
              <a:rPr lang="ko-KR" altLang="en-US" dirty="0"/>
              <a:t>값이 들어있을 것입니다</a:t>
            </a:r>
            <a:r>
              <a:rPr lang="en-US" altLang="ko-KR" dirty="0"/>
              <a:t>. </a:t>
            </a:r>
            <a:r>
              <a:rPr lang="ko-KR" altLang="en-US" dirty="0"/>
              <a:t>이를 다시 </a:t>
            </a:r>
            <a:r>
              <a:rPr lang="en-US" altLang="ko-KR" dirty="0" err="1"/>
              <a:t>hsv</a:t>
            </a:r>
            <a:r>
              <a:rPr lang="ko-KR" altLang="en-US" dirty="0"/>
              <a:t>와 형태를 맞춰 주기 위해서 </a:t>
            </a:r>
            <a:r>
              <a:rPr lang="en-US" altLang="ko-KR" dirty="0" err="1"/>
              <a:t>img_copy</a:t>
            </a:r>
            <a:r>
              <a:rPr lang="en-US" altLang="ko-KR" dirty="0"/>
              <a:t>[</a:t>
            </a:r>
            <a:r>
              <a:rPr lang="en-US" altLang="ko-KR" dirty="0" err="1"/>
              <a:t>y,x</a:t>
            </a:r>
            <a:r>
              <a:rPr lang="en-US" altLang="ko-KR" dirty="0"/>
              <a:t>] </a:t>
            </a:r>
            <a:r>
              <a:rPr lang="ko-KR" altLang="en-US" dirty="0"/>
              <a:t>의 값을 </a:t>
            </a:r>
            <a:r>
              <a:rPr lang="en-US" altLang="ko-KR" dirty="0"/>
              <a:t>[[]] </a:t>
            </a:r>
            <a:r>
              <a:rPr lang="ko-KR" altLang="en-US" dirty="0"/>
              <a:t>이중 리스트로 감싸서 </a:t>
            </a:r>
            <a:r>
              <a:rPr lang="en-US" altLang="ko-KR" dirty="0"/>
              <a:t>shape</a:t>
            </a:r>
            <a:r>
              <a:rPr lang="ko-KR" altLang="en-US" dirty="0"/>
              <a:t>을 </a:t>
            </a:r>
            <a:r>
              <a:rPr lang="en-US" altLang="ko-KR" dirty="0"/>
              <a:t>[3]</a:t>
            </a:r>
            <a:r>
              <a:rPr lang="ko-KR" altLang="en-US" dirty="0"/>
              <a:t>에서 </a:t>
            </a:r>
            <a:r>
              <a:rPr lang="en-US" altLang="ko-KR" dirty="0"/>
              <a:t>[1][1][3]</a:t>
            </a:r>
            <a:r>
              <a:rPr lang="ko-KR" altLang="en-US" dirty="0"/>
              <a:t>으로 변환하여 </a:t>
            </a:r>
            <a:r>
              <a:rPr lang="en-US" altLang="ko-KR" dirty="0"/>
              <a:t>pixel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BGR </a:t>
            </a:r>
            <a:r>
              <a:rPr lang="ko-KR" altLang="en-US" dirty="0"/>
              <a:t>형태의 이 픽셀을 </a:t>
            </a:r>
            <a:r>
              <a:rPr lang="en-US" altLang="ko-KR" dirty="0" err="1"/>
              <a:t>cvtColor</a:t>
            </a:r>
            <a:r>
              <a:rPr lang="en-US" altLang="ko-KR" dirty="0"/>
              <a:t>( ) </a:t>
            </a:r>
            <a:r>
              <a:rPr lang="ko-KR" altLang="en-US" dirty="0"/>
              <a:t>함수를 이용해 </a:t>
            </a:r>
            <a:r>
              <a:rPr lang="en-US" altLang="ko-KR" dirty="0"/>
              <a:t>HSV</a:t>
            </a:r>
            <a:r>
              <a:rPr lang="ko-KR" altLang="en-US" dirty="0"/>
              <a:t>로 변환하여 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/>
              <a:t>변수에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기능을 수행할 때 </a:t>
            </a:r>
            <a:r>
              <a:rPr lang="ko-KR" altLang="en-US" dirty="0" err="1"/>
              <a:t>마스킹</a:t>
            </a:r>
            <a:r>
              <a:rPr lang="ko-KR" altLang="en-US" dirty="0"/>
              <a:t> 할 때 쓰이는 값을 트랙바의 설정 값에서 읽어오므로</a:t>
            </a:r>
            <a:r>
              <a:rPr lang="en-US" altLang="ko-KR" dirty="0"/>
              <a:t>, </a:t>
            </a:r>
            <a:r>
              <a:rPr lang="ko-KR" altLang="en-US" dirty="0"/>
              <a:t>선택하는 순간 읽어온 값을 바로 트랙바의 값으로 설정해 줍니다</a:t>
            </a:r>
            <a:r>
              <a:rPr lang="en-US" altLang="ko-KR" dirty="0"/>
              <a:t>. </a:t>
            </a:r>
            <a:r>
              <a:rPr lang="en-US" altLang="ko-KR" dirty="0" err="1"/>
              <a:t>hsv</a:t>
            </a:r>
            <a:r>
              <a:rPr lang="en-US" altLang="ko-KR" dirty="0"/>
              <a:t>[0][0][0]</a:t>
            </a:r>
            <a:r>
              <a:rPr lang="ko-KR" altLang="en-US" dirty="0"/>
              <a:t>은 </a:t>
            </a:r>
            <a:r>
              <a:rPr lang="en-US" altLang="ko-KR" dirty="0"/>
              <a:t>hue</a:t>
            </a:r>
            <a:r>
              <a:rPr lang="ko-KR" altLang="en-US" dirty="0"/>
              <a:t>값</a:t>
            </a:r>
            <a:r>
              <a:rPr lang="en-US" altLang="ko-KR" dirty="0"/>
              <a:t>, [0][0][1]</a:t>
            </a:r>
            <a:r>
              <a:rPr lang="ko-KR" altLang="en-US" dirty="0"/>
              <a:t>은 </a:t>
            </a:r>
            <a:r>
              <a:rPr lang="en-US" altLang="ko-KR" dirty="0"/>
              <a:t>saturation</a:t>
            </a:r>
            <a:r>
              <a:rPr lang="ko-KR" altLang="en-US" dirty="0"/>
              <a:t>값</a:t>
            </a:r>
            <a:r>
              <a:rPr lang="en-US" altLang="ko-KR" dirty="0"/>
              <a:t>, [0][0][2]</a:t>
            </a:r>
            <a:r>
              <a:rPr lang="ko-KR" altLang="en-US" dirty="0"/>
              <a:t>는 밝기 값입니다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설정을 마치면 마우스 </a:t>
            </a:r>
            <a:r>
              <a:rPr lang="ko-KR" altLang="en-US" dirty="0" err="1"/>
              <a:t>콜백</a:t>
            </a:r>
            <a:r>
              <a:rPr lang="ko-KR" altLang="en-US" dirty="0"/>
              <a:t> 함수가 종료됩니다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1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주제는</a:t>
            </a:r>
            <a:r>
              <a:rPr lang="en-US" altLang="ko-KR" dirty="0"/>
              <a:t>,</a:t>
            </a:r>
            <a:r>
              <a:rPr lang="ko-KR" altLang="en-US" dirty="0"/>
              <a:t> 이미지에서</a:t>
            </a:r>
            <a:r>
              <a:rPr lang="en-US" altLang="ko-KR" dirty="0"/>
              <a:t> </a:t>
            </a:r>
            <a:r>
              <a:rPr lang="ko-KR" altLang="en-US" dirty="0"/>
              <a:t>원하는 영역만 추출하고 원하지 않는 배경은 투명하게 할 수 있는 </a:t>
            </a:r>
            <a:r>
              <a:rPr lang="en-US" altLang="ko-KR" dirty="0"/>
              <a:t>'</a:t>
            </a:r>
            <a:r>
              <a:rPr lang="ko-KR" altLang="en-US" dirty="0"/>
              <a:t>알파채널</a:t>
            </a:r>
            <a:r>
              <a:rPr lang="en-US" altLang="ko-KR" dirty="0"/>
              <a:t>'</a:t>
            </a:r>
            <a:r>
              <a:rPr lang="ko-KR" altLang="en-US" dirty="0"/>
              <a:t>을 응용하는 것을 목적으로 합니다</a:t>
            </a:r>
            <a:r>
              <a:rPr lang="en-US" altLang="ko-KR" dirty="0"/>
              <a:t>. </a:t>
            </a:r>
            <a:r>
              <a:rPr lang="ko-KR" altLang="en-US" dirty="0"/>
              <a:t>많이 사용하는 </a:t>
            </a:r>
            <a:r>
              <a:rPr lang="en-US" altLang="ko-KR" dirty="0"/>
              <a:t>JPG</a:t>
            </a:r>
            <a:r>
              <a:rPr lang="ko-KR" altLang="en-US" dirty="0"/>
              <a:t>는 배경에 색이 없어도 공간을 차지하는데</a:t>
            </a:r>
            <a:r>
              <a:rPr lang="en-US" altLang="ko-KR" dirty="0"/>
              <a:t>, PNG</a:t>
            </a:r>
            <a:r>
              <a:rPr lang="ko-KR" altLang="en-US" dirty="0"/>
              <a:t>는 나타내고자 하는 부분만 공간을 차지하게 할 수 있습니다</a:t>
            </a:r>
            <a:r>
              <a:rPr lang="en-US" altLang="ko-KR" dirty="0"/>
              <a:t>. </a:t>
            </a:r>
            <a:r>
              <a:rPr lang="ko-KR" altLang="en-US" dirty="0"/>
              <a:t>이런 알파채널이 존재하는 대표적인 확장자라서 </a:t>
            </a:r>
            <a:r>
              <a:rPr lang="en-US" altLang="ko-KR" dirty="0" err="1"/>
              <a:t>png</a:t>
            </a:r>
            <a:r>
              <a:rPr lang="ko-KR" altLang="en-US" dirty="0"/>
              <a:t>파일 만들기라고 표현하였습니다</a:t>
            </a:r>
            <a:r>
              <a:rPr lang="en-US" altLang="ko-KR" dirty="0"/>
              <a:t>. </a:t>
            </a:r>
            <a:r>
              <a:rPr lang="ko-KR" altLang="en-US" dirty="0"/>
              <a:t>구현한 프로그램을 이용해 추출한 이미지를 응용하여</a:t>
            </a:r>
            <a:r>
              <a:rPr lang="en-US" altLang="ko-KR" dirty="0"/>
              <a:t>, </a:t>
            </a:r>
            <a:r>
              <a:rPr lang="ko-KR" altLang="en-US" dirty="0"/>
              <a:t>간단하게 이미지를 합성하는 </a:t>
            </a:r>
            <a:r>
              <a:rPr lang="en-US" altLang="ko-KR" dirty="0"/>
              <a:t>“</a:t>
            </a:r>
            <a:r>
              <a:rPr lang="ko-KR" altLang="en-US" dirty="0"/>
              <a:t>코디 시뮬레이터</a:t>
            </a:r>
            <a:r>
              <a:rPr lang="en-US" altLang="ko-KR" dirty="0"/>
              <a:t>”</a:t>
            </a:r>
            <a:r>
              <a:rPr lang="ko-KR" altLang="en-US" dirty="0"/>
              <a:t>까지 구현해</a:t>
            </a:r>
            <a:r>
              <a:rPr lang="en-US" altLang="ko-KR" dirty="0"/>
              <a:t> </a:t>
            </a:r>
            <a:r>
              <a:rPr lang="ko-KR" altLang="en-US" dirty="0"/>
              <a:t>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83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</a:t>
            </a:r>
            <a:r>
              <a:rPr lang="en-US" altLang="ko-KR" dirty="0"/>
              <a:t>, jpg</a:t>
            </a:r>
            <a:r>
              <a:rPr lang="ko-KR" altLang="en-US" dirty="0"/>
              <a:t>파일도 추출 작업을 선행하여 합성하는 방법</a:t>
            </a:r>
            <a:r>
              <a:rPr lang="en-US" altLang="ko-KR" dirty="0"/>
              <a:t>, </a:t>
            </a:r>
            <a:r>
              <a:rPr lang="ko-KR" altLang="en-US" dirty="0"/>
              <a:t>또는 가중치를 적용하여 이미지를 합성하는 방법 등이 존재합니다</a:t>
            </a:r>
            <a:r>
              <a:rPr lang="en-US" altLang="ko-KR" dirty="0"/>
              <a:t>. </a:t>
            </a:r>
            <a:r>
              <a:rPr lang="ko-KR" altLang="en-US" dirty="0"/>
              <a:t>하지만 매번 합성할 때마다 그에 맞는 연산을 수행해야 합니다</a:t>
            </a:r>
            <a:r>
              <a:rPr lang="en-US" altLang="ko-KR" dirty="0"/>
              <a:t>. </a:t>
            </a:r>
            <a:r>
              <a:rPr lang="ko-KR" altLang="en-US" dirty="0"/>
              <a:t>미리 작업을 수행해서 배경이 투명한 알파 채널을 추가해 저장하면</a:t>
            </a:r>
            <a:r>
              <a:rPr lang="en-US" altLang="ko-KR" dirty="0"/>
              <a:t>,</a:t>
            </a:r>
            <a:r>
              <a:rPr lang="ko-KR" altLang="en-US" dirty="0"/>
              <a:t> 더하는 연산만으로 간단한 합성이 가능하고</a:t>
            </a:r>
            <a:r>
              <a:rPr lang="en-US" altLang="ko-KR" dirty="0"/>
              <a:t>, </a:t>
            </a:r>
            <a:r>
              <a:rPr lang="ko-KR" altLang="en-US" dirty="0"/>
              <a:t>활용할 곳도 많다고 생각합니다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“</a:t>
            </a:r>
            <a:r>
              <a:rPr lang="ko-KR" altLang="en-US" dirty="0"/>
              <a:t>알파채널</a:t>
            </a:r>
            <a:r>
              <a:rPr lang="en-US" altLang="ko-KR" dirty="0"/>
              <a:t>”</a:t>
            </a:r>
            <a:r>
              <a:rPr lang="ko-KR" altLang="en-US" dirty="0"/>
              <a:t>의 응용에 집중하여 프로젝트 주제를 삼게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5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하면서 사용된 주요 기술을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먼저는 프로그램이 동작하는 프로세스와 사용되는 데이터 값의 흐름을 위해서 창 관리와</a:t>
            </a:r>
            <a:r>
              <a:rPr lang="en-US" altLang="ko-KR" dirty="0"/>
              <a:t>,</a:t>
            </a:r>
            <a:r>
              <a:rPr lang="ko-KR" altLang="en-US" dirty="0"/>
              <a:t> 마우스 키보드에 대한 이벤트 처리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트랙바</a:t>
            </a:r>
            <a:r>
              <a:rPr lang="ko-KR" altLang="en-US" dirty="0"/>
              <a:t> 기술을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저장할 영역을 추출하기 위한 기술로 </a:t>
            </a:r>
            <a:r>
              <a:rPr lang="en-US" altLang="ko-KR" dirty="0"/>
              <a:t>ROI, </a:t>
            </a:r>
            <a:r>
              <a:rPr lang="ko-KR" altLang="en-US" dirty="0" err="1"/>
              <a:t>역투영</a:t>
            </a:r>
            <a:r>
              <a:rPr lang="en-US" altLang="ko-KR" dirty="0"/>
              <a:t>, </a:t>
            </a:r>
            <a:r>
              <a:rPr lang="ko-KR" altLang="en-US" dirty="0" err="1"/>
              <a:t>쓰레시홀드와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기술을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이미지 색상 표현방식인 </a:t>
            </a:r>
            <a:r>
              <a:rPr lang="en-US" altLang="ko-KR" dirty="0"/>
              <a:t>HSV, RGB, RGBA </a:t>
            </a:r>
            <a:r>
              <a:rPr lang="ko-KR" altLang="en-US" dirty="0"/>
              <a:t>등의 형식으로 변환하면서 색상</a:t>
            </a:r>
            <a:r>
              <a:rPr lang="en-US" altLang="ko-KR" dirty="0"/>
              <a:t>, </a:t>
            </a:r>
            <a:r>
              <a:rPr lang="ko-KR" altLang="en-US" dirty="0"/>
              <a:t>색채</a:t>
            </a:r>
            <a:r>
              <a:rPr lang="en-US" altLang="ko-KR" dirty="0"/>
              <a:t>,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불투명도 등의 정보를 얻기 위해 사용하였고</a:t>
            </a:r>
            <a:endParaRPr lang="en-US" altLang="ko-KR" dirty="0"/>
          </a:p>
          <a:p>
            <a:r>
              <a:rPr lang="ko-KR" altLang="en-US" dirty="0"/>
              <a:t>이를 토대로 저장할 이미지를 얻기 위해 </a:t>
            </a:r>
            <a:r>
              <a:rPr lang="en-US" altLang="ko-KR" dirty="0"/>
              <a:t>Bitwise </a:t>
            </a:r>
            <a:r>
              <a:rPr lang="ko-KR" altLang="en-US" dirty="0"/>
              <a:t>연산과 </a:t>
            </a:r>
            <a:r>
              <a:rPr lang="ko-KR" altLang="en-US" dirty="0" err="1"/>
              <a:t>컨볼루전</a:t>
            </a:r>
            <a:r>
              <a:rPr lang="en-US" altLang="ko-KR" dirty="0"/>
              <a:t>, </a:t>
            </a:r>
            <a:r>
              <a:rPr lang="ko-KR" altLang="en-US" dirty="0" err="1"/>
              <a:t>모폴로지</a:t>
            </a:r>
            <a:r>
              <a:rPr lang="ko-KR" altLang="en-US" dirty="0"/>
              <a:t> 연산 등의 처리를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4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프로그램에 대한 설명입니다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3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첫 번째 프로그램을 이용해 추출하는 과정은 이렇습니다</a:t>
            </a:r>
            <a:r>
              <a:rPr lang="en-US" altLang="ko-KR" dirty="0"/>
              <a:t>. </a:t>
            </a:r>
            <a:r>
              <a:rPr lang="ko-KR" altLang="en-US" dirty="0"/>
              <a:t>파일의 경로를 입력하고</a:t>
            </a:r>
            <a:r>
              <a:rPr lang="en-US" altLang="ko-KR" dirty="0"/>
              <a:t>, 1</a:t>
            </a:r>
            <a:r>
              <a:rPr lang="ko-KR" altLang="en-US" dirty="0"/>
              <a:t>차로 원하는 영역을 </a:t>
            </a:r>
            <a:r>
              <a:rPr lang="en-US" altLang="ko-KR" dirty="0"/>
              <a:t>ROI</a:t>
            </a:r>
            <a:r>
              <a:rPr lang="ko-KR" altLang="en-US" dirty="0"/>
              <a:t>로 추려냅니다</a:t>
            </a:r>
            <a:r>
              <a:rPr lang="en-US" altLang="ko-KR" dirty="0"/>
              <a:t>. </a:t>
            </a:r>
            <a:r>
              <a:rPr lang="ko-KR" altLang="en-US" dirty="0"/>
              <a:t>그 다음은 역투영이나 </a:t>
            </a:r>
            <a:r>
              <a:rPr lang="ko-KR" altLang="en-US" dirty="0" err="1"/>
              <a:t>스레시홀드를</a:t>
            </a:r>
            <a:r>
              <a:rPr lang="ko-KR" altLang="en-US" dirty="0"/>
              <a:t> 이용한 이진화</a:t>
            </a:r>
            <a:r>
              <a:rPr lang="en-US" altLang="ko-KR" dirty="0"/>
              <a:t>, </a:t>
            </a:r>
            <a:r>
              <a:rPr lang="ko-KR" altLang="en-US" dirty="0"/>
              <a:t>선택한 좌표의 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/>
              <a:t>값을 이용한 </a:t>
            </a:r>
            <a:r>
              <a:rPr lang="ko-KR" altLang="en-US" dirty="0" err="1"/>
              <a:t>마스킹</a:t>
            </a:r>
            <a:r>
              <a:rPr lang="ko-KR" altLang="en-US" dirty="0"/>
              <a:t> 기능 중 원하는 기능을 선택해 관심 부분을 추출합니다</a:t>
            </a:r>
            <a:r>
              <a:rPr lang="en-US" altLang="ko-KR" dirty="0"/>
              <a:t>. </a:t>
            </a:r>
            <a:r>
              <a:rPr lang="ko-KR" altLang="en-US" dirty="0"/>
              <a:t>그 영역을 이렇게 미리 볼 수 있는데요</a:t>
            </a:r>
            <a:r>
              <a:rPr lang="en-US" altLang="ko-KR" dirty="0"/>
              <a:t>, </a:t>
            </a:r>
            <a:r>
              <a:rPr lang="ko-KR" altLang="en-US" dirty="0"/>
              <a:t>키보드 알파벳 입력을 통해 선택 영역을 임시 마스크 배열에 저장 또는 제거할 수 있습니다</a:t>
            </a:r>
            <a:r>
              <a:rPr lang="en-US" altLang="ko-KR" dirty="0"/>
              <a:t>. </a:t>
            </a:r>
            <a:r>
              <a:rPr lang="ko-KR" altLang="en-US" dirty="0"/>
              <a:t>이를 이용해 원본 영역과 연산을 해서 미리보기를 할 수 있고</a:t>
            </a:r>
            <a:r>
              <a:rPr lang="en-US" altLang="ko-KR" dirty="0"/>
              <a:t>, </a:t>
            </a:r>
            <a:r>
              <a:rPr lang="ko-KR" altLang="en-US" dirty="0"/>
              <a:t>이를 최종적으로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저장할 수 있게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7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저장된 파일을 더하는 간단한 프로그램인데요</a:t>
            </a:r>
            <a:r>
              <a:rPr lang="en-US" altLang="ko-KR" dirty="0"/>
              <a:t>, </a:t>
            </a:r>
            <a:r>
              <a:rPr lang="ko-KR" altLang="en-US" dirty="0"/>
              <a:t>마찬가지로 추가할 이미지 경로를 입력 받습니다</a:t>
            </a:r>
            <a:r>
              <a:rPr lang="en-US" altLang="ko-KR" dirty="0"/>
              <a:t>. </a:t>
            </a:r>
            <a:r>
              <a:rPr lang="ko-KR" altLang="en-US" dirty="0"/>
              <a:t>마우스 </a:t>
            </a:r>
            <a:r>
              <a:rPr lang="ko-KR" altLang="en-US" dirty="0" err="1"/>
              <a:t>우클릭을</a:t>
            </a:r>
            <a:r>
              <a:rPr lang="ko-KR" altLang="en-US" dirty="0"/>
              <a:t> 하게 되면 이미지가 놓일 위치에 미리 표시하게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2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167D1-091A-48EE-859A-B817AA22E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2EC2FA-C014-43CD-BE4A-AE023A375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6D79B-9540-4B4B-904D-726CD5FC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E011A-06C2-4042-A970-97AB02BB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4A570-73F0-4E2B-999C-924A95CC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445E4-6486-4A20-B37D-0C0F650F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6223D3-44D6-4B1F-85A3-D4E42D480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9FF6A-E77D-4A2E-AB1C-72073BCE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F6246-E109-4FF6-B3D6-CBD8B57D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EE44A-4CD4-48E2-9B3D-CE7826C1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0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468DC2-ABB7-472B-9F05-8D14AB76D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57B801-1356-45DE-9B4B-34D84CAE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10620-32FC-40C6-B0A6-32088BC8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A8ACE-7789-405E-9340-393FCA53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03D48-0AB2-40D0-8788-71013805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7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77F0-004B-44A5-BBE6-7DE78F4B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DBB40-FEEE-442F-9C4E-3848B939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09160-709C-4846-A48F-9FBC4450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81B0C-408C-4D21-83CE-486122C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36794-49BE-408B-8857-BCE479C7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F420-E829-4D5B-AD46-0F768E6F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F92229-299B-41AE-8146-B892C1FB6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71EF8-DB5E-453E-91B1-14109A09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806F4-188D-4A4B-87A7-FFA088CF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75295-EE85-43FD-8027-E6BA5EA6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2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0C0DC-D1C6-4827-AC64-6E999C67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A2F77-7CC2-469F-B6B5-4AE91D0A8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2A8B51-212C-4AB7-985E-C29390BBD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D5D672-D91F-4518-A491-FC2D37B3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1C29E-1D46-40AD-8375-76137CDE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B00A9-A009-41F2-BA09-41EBA2B7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3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18CC9-B543-4638-AA66-07C4F1F3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95F94-7904-4AD2-AFD9-E1A146534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2DD41-354F-4E34-B55F-7B3F3BF1E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E4045C-5024-4BDC-BBAA-34AC640C8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5A1C96-E9D8-4945-9A45-0BE62F7DE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065AA7-D395-44E7-885F-D77ADDD6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C250F9-BDB6-4E8E-A5A6-71EFA2028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7F95A5-FA9D-492F-90AF-1AFF8C36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2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3DB5F-F8B7-4E58-A128-2AF61857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676747-96DC-4797-A736-0345C0FB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36F1AD-5AAD-44AD-9E18-E5C90037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A35A9-B340-4B8C-B3A5-F5AA9E82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16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71A400-B34D-4D17-8445-F6508C02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E457C5-51E2-4D04-9B29-57CE9E9C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4A81C3-9BE2-4381-ACB5-0F62540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5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AD3E1-98A3-49EB-9534-1294B983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1BEC1-37E4-46AE-9D9B-69DE6FEA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34B340-A817-4A8D-96E9-29BFE5504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3335C7-AB0B-4049-8F33-4EE7B24E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0B5A9-BB11-4064-B9BD-50BBF2B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4197E-2F72-4220-B971-E0F563D3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2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8B230-B2DB-4AA4-8F5D-5960E07A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98841-73A1-41C3-B4CF-71AFCD72F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A830F4-6C24-4AA8-9C73-184325DDD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BC9CFD-C48C-4A59-8E90-BEFFA3D4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5160A-F158-4254-B4FC-7A122D20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82A595-D684-4756-99F8-D7BB7DC4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7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B03C01-3022-4E1A-A4D6-0DCB4484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B1FC10-C345-4BAF-831C-ADA480662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E4449-1045-46AA-9B26-03B1D76A1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D4A56-E7E2-456F-BB75-67F3818A20F1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00D28-6234-430A-966E-F4FFAE1DB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8FFB7-98CA-4629-9EFB-D57714C18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6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10.png"/><Relationship Id="rId5" Type="http://schemas.openxmlformats.org/officeDocument/2006/relationships/image" Target="../media/image34.jp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g"/><Relationship Id="rId5" Type="http://schemas.openxmlformats.org/officeDocument/2006/relationships/image" Target="../media/image43.pn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media" Target="../media/media3.mp4"/><Relationship Id="rId7" Type="http://schemas.openxmlformats.org/officeDocument/2006/relationships/image" Target="../media/image7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gif"/><Relationship Id="rId5" Type="http://schemas.openxmlformats.org/officeDocument/2006/relationships/image" Target="../media/image9.png"/><Relationship Id="rId10" Type="http://schemas.openxmlformats.org/officeDocument/2006/relationships/image" Target="../media/image14.gif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0EBE1D-8C46-4C91-925A-C798CCF0C148}"/>
              </a:ext>
            </a:extLst>
          </p:cNvPr>
          <p:cNvSpPr/>
          <p:nvPr/>
        </p:nvSpPr>
        <p:spPr>
          <a:xfrm>
            <a:off x="-1" y="6697496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Yoon 윤고딕 520_TT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60557-1863-4C85-833E-018F3E537DED}"/>
              </a:ext>
            </a:extLst>
          </p:cNvPr>
          <p:cNvSpPr/>
          <p:nvPr/>
        </p:nvSpPr>
        <p:spPr>
          <a:xfrm>
            <a:off x="0" y="-27384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Yoon 윤고딕 520_TT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D82CE-63A4-4BA8-A717-6EEA456B6B83}"/>
              </a:ext>
            </a:extLst>
          </p:cNvPr>
          <p:cNvSpPr txBox="1"/>
          <p:nvPr/>
        </p:nvSpPr>
        <p:spPr>
          <a:xfrm>
            <a:off x="4370389" y="2700272"/>
            <a:ext cx="5563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알파채널이 추가된</a:t>
            </a:r>
            <a:endParaRPr lang="en-US" altLang="ko-KR" sz="4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lt"/>
            </a:endParaRPr>
          </a:p>
          <a:p>
            <a:r>
              <a:rPr lang="en-US" altLang="ko-KR" sz="45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png</a:t>
            </a:r>
            <a:r>
              <a:rPr lang="en-US" altLang="ko-KR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 </a:t>
            </a:r>
            <a:r>
              <a:rPr lang="ko-KR" altLang="en-US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파일 만들기</a:t>
            </a:r>
            <a:endParaRPr lang="en-US" altLang="ko-KR" sz="4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752A5-C2F3-4065-BC2C-1827765A7DBE}"/>
              </a:ext>
            </a:extLst>
          </p:cNvPr>
          <p:cNvSpPr txBox="1"/>
          <p:nvPr/>
        </p:nvSpPr>
        <p:spPr>
          <a:xfrm>
            <a:off x="4370389" y="2241101"/>
            <a:ext cx="450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영상처리 프로그래밍 기말 프로젝트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1D31F-4A82-46BB-858D-F7F74B4D9E11}"/>
              </a:ext>
            </a:extLst>
          </p:cNvPr>
          <p:cNvSpPr txBox="1"/>
          <p:nvPr/>
        </p:nvSpPr>
        <p:spPr>
          <a:xfrm>
            <a:off x="8651003" y="5035037"/>
            <a:ext cx="2565414" cy="86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컴퓨터 과학과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2016301035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박상민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2057A2-A2CD-4D45-8C85-6A3103C410E1}"/>
              </a:ext>
            </a:extLst>
          </p:cNvPr>
          <p:cNvCxnSpPr>
            <a:cxnSpLocks/>
          </p:cNvCxnSpPr>
          <p:nvPr/>
        </p:nvCxnSpPr>
        <p:spPr>
          <a:xfrm>
            <a:off x="3809340" y="2462517"/>
            <a:ext cx="0" cy="1932965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60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A12D04-B38C-479A-9568-912D69A177A4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6053C9-95A7-4AAB-8467-7F0B5012F625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250F4EA-F264-4555-8588-3F67B90F8F3D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3322ED-4971-4B03-8AF0-4CBD25259CFA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pic>
        <p:nvPicPr>
          <p:cNvPr id="106" name="그림 105" descr="텍스트, 셔츠이(가) 표시된 사진&#10;&#10;자동 생성된 설명">
            <a:extLst>
              <a:ext uri="{FF2B5EF4-FFF2-40B4-BE49-F238E27FC236}">
                <a16:creationId xmlns:a16="http://schemas.microsoft.com/office/drawing/2014/main" id="{4100D038-7926-4263-AC4D-28D25AE92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03" y="1220728"/>
            <a:ext cx="2561718" cy="2561718"/>
          </a:xfrm>
          <a:prstGeom prst="rect">
            <a:avLst/>
          </a:prstGeom>
        </p:spPr>
      </p:pic>
      <p:pic>
        <p:nvPicPr>
          <p:cNvPr id="109" name="그림 108" descr="셔츠, 소매이(가) 표시된 사진&#10;&#10;자동 생성된 설명">
            <a:extLst>
              <a:ext uri="{FF2B5EF4-FFF2-40B4-BE49-F238E27FC236}">
                <a16:creationId xmlns:a16="http://schemas.microsoft.com/office/drawing/2014/main" id="{61EF89F1-8EC8-46A6-9CFA-CB3DBAB71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13" y="1416257"/>
            <a:ext cx="2561718" cy="2561718"/>
          </a:xfrm>
          <a:prstGeom prst="rect">
            <a:avLst/>
          </a:prstGeom>
        </p:spPr>
      </p:pic>
      <p:pic>
        <p:nvPicPr>
          <p:cNvPr id="112" name="그림 111" descr="셔츠이(가) 표시된 사진&#10;&#10;자동 생성된 설명">
            <a:extLst>
              <a:ext uri="{FF2B5EF4-FFF2-40B4-BE49-F238E27FC236}">
                <a16:creationId xmlns:a16="http://schemas.microsoft.com/office/drawing/2014/main" id="{C169C7EC-5059-47EE-942B-B0D5AB398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50" y="2880025"/>
            <a:ext cx="2561718" cy="2561718"/>
          </a:xfrm>
          <a:prstGeom prst="rect">
            <a:avLst/>
          </a:prstGeom>
        </p:spPr>
      </p:pic>
      <p:pic>
        <p:nvPicPr>
          <p:cNvPr id="117" name="그림 116" descr="텍스트, 셔츠이(가) 표시된 사진&#10;&#10;자동 생성된 설명">
            <a:extLst>
              <a:ext uri="{FF2B5EF4-FFF2-40B4-BE49-F238E27FC236}">
                <a16:creationId xmlns:a16="http://schemas.microsoft.com/office/drawing/2014/main" id="{E11932C5-2333-4DA3-B425-C7ACB2DCC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96" y="1523620"/>
            <a:ext cx="2720331" cy="2542621"/>
          </a:xfrm>
          <a:prstGeom prst="rect">
            <a:avLst/>
          </a:prstGeom>
        </p:spPr>
      </p:pic>
      <p:pic>
        <p:nvPicPr>
          <p:cNvPr id="118" name="그림 117" descr="텍스트, 셔츠이(가) 표시된 사진&#10;&#10;자동 생성된 설명">
            <a:extLst>
              <a:ext uri="{FF2B5EF4-FFF2-40B4-BE49-F238E27FC236}">
                <a16:creationId xmlns:a16="http://schemas.microsoft.com/office/drawing/2014/main" id="{FA2D6A3F-9DD7-43EB-AA40-10FFF3E4A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75" y="1601174"/>
            <a:ext cx="2581029" cy="2561719"/>
          </a:xfrm>
          <a:prstGeom prst="rect">
            <a:avLst/>
          </a:prstGeom>
        </p:spPr>
      </p:pic>
      <p:pic>
        <p:nvPicPr>
          <p:cNvPr id="122" name="그림 121" descr="텍스트, 셔츠, 어두운이(가) 표시된 사진&#10;&#10;자동 생성된 설명">
            <a:extLst>
              <a:ext uri="{FF2B5EF4-FFF2-40B4-BE49-F238E27FC236}">
                <a16:creationId xmlns:a16="http://schemas.microsoft.com/office/drawing/2014/main" id="{C9498A5A-0AEA-432F-866A-6FBEC5FF73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66" y="2893238"/>
            <a:ext cx="2629619" cy="2558020"/>
          </a:xfrm>
          <a:prstGeom prst="rect">
            <a:avLst/>
          </a:prstGeom>
        </p:spPr>
      </p:pic>
      <p:pic>
        <p:nvPicPr>
          <p:cNvPr id="124" name="그림 123" descr="셔츠이(가) 표시된 사진&#10;&#10;자동 생성된 설명">
            <a:extLst>
              <a:ext uri="{FF2B5EF4-FFF2-40B4-BE49-F238E27FC236}">
                <a16:creationId xmlns:a16="http://schemas.microsoft.com/office/drawing/2014/main" id="{D7A92D16-2C7D-44A2-B19B-8D5476B3AD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48" y="3075554"/>
            <a:ext cx="2561718" cy="2561718"/>
          </a:xfrm>
          <a:prstGeom prst="rect">
            <a:avLst/>
          </a:prstGeom>
        </p:spPr>
      </p:pic>
      <p:pic>
        <p:nvPicPr>
          <p:cNvPr id="125" name="그림 124" descr="셔츠이(가) 표시된 사진&#10;&#10;자동 생성된 설명">
            <a:extLst>
              <a:ext uri="{FF2B5EF4-FFF2-40B4-BE49-F238E27FC236}">
                <a16:creationId xmlns:a16="http://schemas.microsoft.com/office/drawing/2014/main" id="{A00E9CA9-F504-4202-B7AF-FD54B890CD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1" y="2987388"/>
            <a:ext cx="2772924" cy="256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8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A12D04-B38C-479A-9568-912D69A177A4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6053C9-95A7-4AAB-8467-7F0B5012F625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250F4EA-F264-4555-8588-3F67B90F8F3D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3322ED-4971-4B03-8AF0-4CBD25259CFA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pic>
        <p:nvPicPr>
          <p:cNvPr id="19" name="그림 18" descr="의류, 하얀색이(가) 표시된 사진&#10;&#10;자동 생성된 설명">
            <a:extLst>
              <a:ext uri="{FF2B5EF4-FFF2-40B4-BE49-F238E27FC236}">
                <a16:creationId xmlns:a16="http://schemas.microsoft.com/office/drawing/2014/main" id="{18A5087E-62E0-4CD2-AEF5-DD0BBC2E7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36" y="1318121"/>
            <a:ext cx="1976056" cy="1976055"/>
          </a:xfrm>
          <a:prstGeom prst="rect">
            <a:avLst/>
          </a:prstGeom>
        </p:spPr>
      </p:pic>
      <p:pic>
        <p:nvPicPr>
          <p:cNvPr id="20" name="그림 19" descr="사람, 의류, 소년이(가) 표시된 사진&#10;&#10;자동 생성된 설명">
            <a:extLst>
              <a:ext uri="{FF2B5EF4-FFF2-40B4-BE49-F238E27FC236}">
                <a16:creationId xmlns:a16="http://schemas.microsoft.com/office/drawing/2014/main" id="{FE29DEEA-AC32-43E1-B367-B5E19445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30" y="3300615"/>
            <a:ext cx="1906177" cy="2287411"/>
          </a:xfrm>
          <a:prstGeom prst="rect">
            <a:avLst/>
          </a:prstGeom>
        </p:spPr>
      </p:pic>
      <p:pic>
        <p:nvPicPr>
          <p:cNvPr id="22" name="그림 21" descr="사람, 서있는, 쥐고있는, 남자이(가) 표시된 사진&#10;&#10;자동 생성된 설명">
            <a:extLst>
              <a:ext uri="{FF2B5EF4-FFF2-40B4-BE49-F238E27FC236}">
                <a16:creationId xmlns:a16="http://schemas.microsoft.com/office/drawing/2014/main" id="{2D80C182-9291-4911-BFB2-239E8C936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45" y="3294176"/>
            <a:ext cx="1802636" cy="2283336"/>
          </a:xfrm>
          <a:prstGeom prst="rect">
            <a:avLst/>
          </a:prstGeom>
        </p:spPr>
      </p:pic>
      <p:pic>
        <p:nvPicPr>
          <p:cNvPr id="24" name="그림 23" descr="의류, 하얀색이(가) 표시된 사진&#10;&#10;자동 생성된 설명">
            <a:extLst>
              <a:ext uri="{FF2B5EF4-FFF2-40B4-BE49-F238E27FC236}">
                <a16:creationId xmlns:a16="http://schemas.microsoft.com/office/drawing/2014/main" id="{B1E437A7-B083-4BE3-8B41-991A05DE0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23" y="1469678"/>
            <a:ext cx="1622388" cy="2439635"/>
          </a:xfrm>
          <a:prstGeom prst="rect">
            <a:avLst/>
          </a:prstGeom>
        </p:spPr>
      </p:pic>
      <p:pic>
        <p:nvPicPr>
          <p:cNvPr id="28" name="그림 27" descr="의류, 셔츠이(가) 표시된 사진&#10;&#10;자동 생성된 설명">
            <a:extLst>
              <a:ext uri="{FF2B5EF4-FFF2-40B4-BE49-F238E27FC236}">
                <a16:creationId xmlns:a16="http://schemas.microsoft.com/office/drawing/2014/main" id="{AAD90DA2-F391-419E-B323-04E1D5908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94" y="1321339"/>
            <a:ext cx="1317372" cy="1976060"/>
          </a:xfrm>
          <a:prstGeom prst="rect">
            <a:avLst/>
          </a:prstGeom>
        </p:spPr>
      </p:pic>
      <p:pic>
        <p:nvPicPr>
          <p:cNvPr id="29" name="그림 28" descr="의류, 셔츠이(가) 표시된 사진&#10;&#10;자동 생성된 설명">
            <a:extLst>
              <a:ext uri="{FF2B5EF4-FFF2-40B4-BE49-F238E27FC236}">
                <a16:creationId xmlns:a16="http://schemas.microsoft.com/office/drawing/2014/main" id="{2558011F-826D-4176-968C-AE96DB29EA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49" y="1321339"/>
            <a:ext cx="1317372" cy="1976060"/>
          </a:xfrm>
          <a:prstGeom prst="rect">
            <a:avLst/>
          </a:prstGeom>
        </p:spPr>
      </p:pic>
      <p:pic>
        <p:nvPicPr>
          <p:cNvPr id="30" name="그림 29" descr="사람, 의류, 착용, 셔츠이(가) 표시된 사진&#10;&#10;자동 생성된 설명">
            <a:extLst>
              <a:ext uri="{FF2B5EF4-FFF2-40B4-BE49-F238E27FC236}">
                <a16:creationId xmlns:a16="http://schemas.microsoft.com/office/drawing/2014/main" id="{9EC9C3C1-D2FC-4393-8A0E-B9363BAD24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96" y="1494623"/>
            <a:ext cx="2065748" cy="2202165"/>
          </a:xfrm>
          <a:prstGeom prst="rect">
            <a:avLst/>
          </a:prstGeom>
        </p:spPr>
      </p:pic>
      <p:pic>
        <p:nvPicPr>
          <p:cNvPr id="31" name="그림 30" descr="의류, 사람, 셔츠이(가) 표시된 사진&#10;&#10;자동 생성된 설명">
            <a:extLst>
              <a:ext uri="{FF2B5EF4-FFF2-40B4-BE49-F238E27FC236}">
                <a16:creationId xmlns:a16="http://schemas.microsoft.com/office/drawing/2014/main" id="{92E5DF97-2611-4A3C-AC3F-B8F55496E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322" y="1652965"/>
            <a:ext cx="1622391" cy="1885482"/>
          </a:xfrm>
          <a:prstGeom prst="rect">
            <a:avLst/>
          </a:prstGeom>
        </p:spPr>
      </p:pic>
      <p:pic>
        <p:nvPicPr>
          <p:cNvPr id="35" name="그림 34" descr="사람, 어두운이(가) 표시된 사진&#10;&#10;자동 생성된 설명">
            <a:extLst>
              <a:ext uri="{FF2B5EF4-FFF2-40B4-BE49-F238E27FC236}">
                <a16:creationId xmlns:a16="http://schemas.microsoft.com/office/drawing/2014/main" id="{2FEDF949-7B3A-41AA-9058-BBCD6A1BB2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91" y="2689495"/>
            <a:ext cx="2436023" cy="2923228"/>
          </a:xfrm>
          <a:prstGeom prst="rect">
            <a:avLst/>
          </a:prstGeom>
        </p:spPr>
      </p:pic>
      <p:pic>
        <p:nvPicPr>
          <p:cNvPr id="36" name="그림 35" descr="사람이(가) 표시된 사진&#10;&#10;자동 생성된 설명">
            <a:extLst>
              <a:ext uri="{FF2B5EF4-FFF2-40B4-BE49-F238E27FC236}">
                <a16:creationId xmlns:a16="http://schemas.microsoft.com/office/drawing/2014/main" id="{51691E9B-78CC-48E0-9779-B0FB76098B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52" y="3202164"/>
            <a:ext cx="2070620" cy="22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83B8604-2C90-43B6-893C-F58BAD361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47" y="1212926"/>
            <a:ext cx="1862267" cy="2765560"/>
          </a:xfrm>
          <a:prstGeom prst="rect">
            <a:avLst/>
          </a:prstGeom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1523620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448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A12D04-B38C-479A-9568-912D69A177A4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6053C9-95A7-4AAB-8467-7F0B5012F625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250F4EA-F264-4555-8588-3F67B90F8F3D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3322ED-4971-4B03-8AF0-4CBD25259CFA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FE95247-E110-465A-A708-2C4720F49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149" y="1008828"/>
            <a:ext cx="1571482" cy="32728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1EC5BAB-56C3-4044-B2A0-B85FA4541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82" y="1083071"/>
            <a:ext cx="1670472" cy="3241954"/>
          </a:xfrm>
          <a:prstGeom prst="rect">
            <a:avLst/>
          </a:prstGeom>
        </p:spPr>
      </p:pic>
      <p:pic>
        <p:nvPicPr>
          <p:cNvPr id="28" name="그림 27" descr="바지, 정장, 재킷, 어두운이(가) 표시된 사진&#10;&#10;자동 생성된 설명">
            <a:extLst>
              <a:ext uri="{FF2B5EF4-FFF2-40B4-BE49-F238E27FC236}">
                <a16:creationId xmlns:a16="http://schemas.microsoft.com/office/drawing/2014/main" id="{8EAE0DD8-B6F1-46B9-BA74-2223C6E68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27" y="3343955"/>
            <a:ext cx="1354939" cy="2839803"/>
          </a:xfrm>
          <a:prstGeom prst="rect">
            <a:avLst/>
          </a:prstGeom>
        </p:spPr>
      </p:pic>
      <p:pic>
        <p:nvPicPr>
          <p:cNvPr id="29" name="그림 28" descr="사람, 바지, 정장, 재킷이(가) 표시된 사진&#10;&#10;자동 생성된 설명">
            <a:extLst>
              <a:ext uri="{FF2B5EF4-FFF2-40B4-BE49-F238E27FC236}">
                <a16:creationId xmlns:a16="http://schemas.microsoft.com/office/drawing/2014/main" id="{3078130F-ED00-44A3-913A-16889C822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75" y="3032638"/>
            <a:ext cx="1509612" cy="335950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F6AE243-FC1A-436D-BB85-4CC6FAA4A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281" y="3238777"/>
            <a:ext cx="1311630" cy="2870738"/>
          </a:xfrm>
          <a:prstGeom prst="rect">
            <a:avLst/>
          </a:prstGeom>
        </p:spPr>
      </p:pic>
      <p:pic>
        <p:nvPicPr>
          <p:cNvPr id="42" name="그림 41" descr="바지, 의류이(가) 표시된 사진&#10;&#10;자동 생성된 설명">
            <a:extLst>
              <a:ext uri="{FF2B5EF4-FFF2-40B4-BE49-F238E27FC236}">
                <a16:creationId xmlns:a16="http://schemas.microsoft.com/office/drawing/2014/main" id="{C5A9C9F5-2C92-4FFF-8787-2C2805B9CC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08" y="1366297"/>
            <a:ext cx="1892016" cy="2149330"/>
          </a:xfrm>
          <a:prstGeom prst="rect">
            <a:avLst/>
          </a:prstGeom>
        </p:spPr>
      </p:pic>
      <p:pic>
        <p:nvPicPr>
          <p:cNvPr id="43" name="그림 42" descr="의류, 바지, 정장이(가) 표시된 사진&#10;&#10;자동 생성된 설명">
            <a:extLst>
              <a:ext uri="{FF2B5EF4-FFF2-40B4-BE49-F238E27FC236}">
                <a16:creationId xmlns:a16="http://schemas.microsoft.com/office/drawing/2014/main" id="{72A58FF6-DFD0-4FB9-A046-2770694275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26" y="1366297"/>
            <a:ext cx="2149330" cy="2149330"/>
          </a:xfrm>
          <a:prstGeom prst="rect">
            <a:avLst/>
          </a:prstGeom>
        </p:spPr>
      </p:pic>
      <p:pic>
        <p:nvPicPr>
          <p:cNvPr id="44" name="그림 43" descr="바지, 의류이(가) 표시된 사진&#10;&#10;자동 생성된 설명">
            <a:extLst>
              <a:ext uri="{FF2B5EF4-FFF2-40B4-BE49-F238E27FC236}">
                <a16:creationId xmlns:a16="http://schemas.microsoft.com/office/drawing/2014/main" id="{89FAFFEC-E66A-46C6-B229-AF45F472DE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9" y="1366297"/>
            <a:ext cx="2135631" cy="2135631"/>
          </a:xfrm>
          <a:prstGeom prst="rect">
            <a:avLst/>
          </a:prstGeom>
        </p:spPr>
      </p:pic>
      <p:pic>
        <p:nvPicPr>
          <p:cNvPr id="47" name="그림 46" descr="의류, 바지이(가) 표시된 사진&#10;&#10;자동 생성된 설명">
            <a:extLst>
              <a:ext uri="{FF2B5EF4-FFF2-40B4-BE49-F238E27FC236}">
                <a16:creationId xmlns:a16="http://schemas.microsoft.com/office/drawing/2014/main" id="{2C42E609-8515-4F0D-9DD6-A9D67D0690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11" y="3380559"/>
            <a:ext cx="2149330" cy="2149330"/>
          </a:xfrm>
          <a:prstGeom prst="rect">
            <a:avLst/>
          </a:prstGeom>
        </p:spPr>
      </p:pic>
      <p:pic>
        <p:nvPicPr>
          <p:cNvPr id="48" name="그림 47" descr="사람, 서있는, 가장, 바지이(가) 표시된 사진&#10;&#10;자동 생성된 설명">
            <a:extLst>
              <a:ext uri="{FF2B5EF4-FFF2-40B4-BE49-F238E27FC236}">
                <a16:creationId xmlns:a16="http://schemas.microsoft.com/office/drawing/2014/main" id="{30F1A895-A3DC-4A82-8F91-2F90B6395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9" y="3383344"/>
            <a:ext cx="2149330" cy="2149330"/>
          </a:xfrm>
          <a:prstGeom prst="rect">
            <a:avLst/>
          </a:prstGeom>
        </p:spPr>
      </p:pic>
      <p:pic>
        <p:nvPicPr>
          <p:cNvPr id="49" name="그림 48" descr="사람, 의류, 서있는, 바지이(가) 표시된 사진&#10;&#10;자동 생성된 설명">
            <a:extLst>
              <a:ext uri="{FF2B5EF4-FFF2-40B4-BE49-F238E27FC236}">
                <a16:creationId xmlns:a16="http://schemas.microsoft.com/office/drawing/2014/main" id="{FCDF772B-A70F-41A7-B40E-517FEB7FC0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3" y="3380559"/>
            <a:ext cx="2149330" cy="214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87C56-E4B9-4584-B79C-BC7CDFE533F2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AD257E-9ABC-4B2E-A64B-3F2A7DBF32C0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D57DB-7F5D-4EB0-8BCF-B85E55918B18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77D3-6444-4D72-92B4-CFA10ACFF21B}"/>
              </a:ext>
            </a:extLst>
          </p:cNvPr>
          <p:cNvSpPr/>
          <p:nvPr/>
        </p:nvSpPr>
        <p:spPr>
          <a:xfrm>
            <a:off x="4921532" y="1714214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832915-03A1-42CD-8451-C67FABA97DF0}"/>
              </a:ext>
            </a:extLst>
          </p:cNvPr>
          <p:cNvSpPr/>
          <p:nvPr/>
        </p:nvSpPr>
        <p:spPr>
          <a:xfrm>
            <a:off x="3647929" y="1714214"/>
            <a:ext cx="1273599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True 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A14E33-97F9-47F3-97DD-10EA95749228}"/>
              </a:ext>
            </a:extLst>
          </p:cNvPr>
          <p:cNvSpPr/>
          <p:nvPr/>
        </p:nvSpPr>
        <p:spPr>
          <a:xfrm>
            <a:off x="2683517" y="2393763"/>
            <a:ext cx="341037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5FB8FD-7608-454E-A854-73B67CB45DEB}"/>
              </a:ext>
            </a:extLst>
          </p:cNvPr>
          <p:cNvSpPr/>
          <p:nvPr/>
        </p:nvSpPr>
        <p:spPr>
          <a:xfrm>
            <a:off x="3347874" y="3216430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3EF83A-059C-44C8-A57A-84DBA133105B}"/>
              </a:ext>
            </a:extLst>
          </p:cNvPr>
          <p:cNvSpPr/>
          <p:nvPr/>
        </p:nvSpPr>
        <p:spPr>
          <a:xfrm>
            <a:off x="3647930" y="3216430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r>
              <a:rPr lang="ko-KR" altLang="en-US" sz="1500" b="1" dirty="0">
                <a:solidFill>
                  <a:srgbClr val="272123"/>
                </a:solidFill>
              </a:rPr>
              <a:t> 영역선택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94400E-404A-41B0-B989-E6F8971C7614}"/>
              </a:ext>
            </a:extLst>
          </p:cNvPr>
          <p:cNvSpPr/>
          <p:nvPr/>
        </p:nvSpPr>
        <p:spPr>
          <a:xfrm>
            <a:off x="3347874" y="381978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D6987E7-3AA7-48F8-B5DD-16D2F7392E90}"/>
              </a:ext>
            </a:extLst>
          </p:cNvPr>
          <p:cNvSpPr/>
          <p:nvPr/>
        </p:nvSpPr>
        <p:spPr>
          <a:xfrm>
            <a:off x="3647930" y="3819784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8F1BB2-F647-44FE-B3D9-1CA5D89287ED}"/>
              </a:ext>
            </a:extLst>
          </p:cNvPr>
          <p:cNvSpPr/>
          <p:nvPr/>
        </p:nvSpPr>
        <p:spPr>
          <a:xfrm>
            <a:off x="3347874" y="4224010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2D5E8CE-4D95-4E00-BDCD-0A7AD6148561}"/>
              </a:ext>
            </a:extLst>
          </p:cNvPr>
          <p:cNvSpPr/>
          <p:nvPr/>
        </p:nvSpPr>
        <p:spPr>
          <a:xfrm>
            <a:off x="3647930" y="4224010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B944976-C59C-41B2-A1B9-7A1E4CBF02D6}"/>
              </a:ext>
            </a:extLst>
          </p:cNvPr>
          <p:cNvSpPr/>
          <p:nvPr/>
        </p:nvSpPr>
        <p:spPr>
          <a:xfrm>
            <a:off x="3348654" y="2400714"/>
            <a:ext cx="299274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D35CA-925C-499E-A661-2345C6E577AD}"/>
              </a:ext>
            </a:extLst>
          </p:cNvPr>
          <p:cNvSpPr/>
          <p:nvPr/>
        </p:nvSpPr>
        <p:spPr>
          <a:xfrm>
            <a:off x="3647928" y="2400714"/>
            <a:ext cx="1645760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3116EED-F917-4E06-9452-3AD784EB6823}"/>
              </a:ext>
            </a:extLst>
          </p:cNvPr>
          <p:cNvSpPr/>
          <p:nvPr/>
        </p:nvSpPr>
        <p:spPr>
          <a:xfrm>
            <a:off x="3347874" y="47257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29ED324-A7B6-45E9-9056-87CFE054E917}"/>
              </a:ext>
            </a:extLst>
          </p:cNvPr>
          <p:cNvSpPr/>
          <p:nvPr/>
        </p:nvSpPr>
        <p:spPr>
          <a:xfrm>
            <a:off x="3647930" y="4725799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5AD18FE-9BDE-41AC-9F6B-6847099F55B0}"/>
              </a:ext>
            </a:extLst>
          </p:cNvPr>
          <p:cNvSpPr/>
          <p:nvPr/>
        </p:nvSpPr>
        <p:spPr>
          <a:xfrm>
            <a:off x="3347874" y="512886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412CD57-0C22-4AF1-BD7F-1D87CC7EFF81}"/>
              </a:ext>
            </a:extLst>
          </p:cNvPr>
          <p:cNvSpPr/>
          <p:nvPr/>
        </p:nvSpPr>
        <p:spPr>
          <a:xfrm>
            <a:off x="3647930" y="5128868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E3160B8-B372-4B50-B196-F5EEEDD4D2D0}"/>
              </a:ext>
            </a:extLst>
          </p:cNvPr>
          <p:cNvSpPr/>
          <p:nvPr/>
        </p:nvSpPr>
        <p:spPr>
          <a:xfrm>
            <a:off x="3347874" y="553193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D04D863-8992-485E-B3C8-79410EBBDD4A}"/>
              </a:ext>
            </a:extLst>
          </p:cNvPr>
          <p:cNvSpPr/>
          <p:nvPr/>
        </p:nvSpPr>
        <p:spPr>
          <a:xfrm>
            <a:off x="3647930" y="5531937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F359BD8-9D11-4AB7-803F-027E775F76C9}"/>
              </a:ext>
            </a:extLst>
          </p:cNvPr>
          <p:cNvSpPr/>
          <p:nvPr/>
        </p:nvSpPr>
        <p:spPr>
          <a:xfrm>
            <a:off x="3347874" y="593500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p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C1C16F9-FF47-435F-BCCD-A7C5B6643589}"/>
              </a:ext>
            </a:extLst>
          </p:cNvPr>
          <p:cNvSpPr/>
          <p:nvPr/>
        </p:nvSpPr>
        <p:spPr>
          <a:xfrm>
            <a:off x="3647930" y="5935006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미리보기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812506B-5A41-414F-8886-3896C6744545}"/>
              </a:ext>
            </a:extLst>
          </p:cNvPr>
          <p:cNvSpPr/>
          <p:nvPr/>
        </p:nvSpPr>
        <p:spPr>
          <a:xfrm>
            <a:off x="3347874" y="633807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A8B0CC8-960B-40DF-909C-7DAB7F213352}"/>
              </a:ext>
            </a:extLst>
          </p:cNvPr>
          <p:cNvSpPr/>
          <p:nvPr/>
        </p:nvSpPr>
        <p:spPr>
          <a:xfrm>
            <a:off x="3647930" y="6338075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17B5EAF-0A8C-4913-AF87-6931E3D637E3}"/>
              </a:ext>
            </a:extLst>
          </p:cNvPr>
          <p:cNvSpPr/>
          <p:nvPr/>
        </p:nvSpPr>
        <p:spPr>
          <a:xfrm>
            <a:off x="5427458" y="3822682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5F4F926-1AF8-44D1-995E-AD6CA78AB169}"/>
              </a:ext>
            </a:extLst>
          </p:cNvPr>
          <p:cNvSpPr/>
          <p:nvPr/>
        </p:nvSpPr>
        <p:spPr>
          <a:xfrm>
            <a:off x="6010309" y="359317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59A0BDD-9E88-47AB-8E7A-FED1A64CD9AE}"/>
              </a:ext>
            </a:extLst>
          </p:cNvPr>
          <p:cNvSpPr/>
          <p:nvPr/>
        </p:nvSpPr>
        <p:spPr>
          <a:xfrm>
            <a:off x="6310365" y="3593179"/>
            <a:ext cx="1721797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반전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9A5359C-844D-43C3-839D-3237E8697AF9}"/>
              </a:ext>
            </a:extLst>
          </p:cNvPr>
          <p:cNvSpPr/>
          <p:nvPr/>
        </p:nvSpPr>
        <p:spPr>
          <a:xfrm>
            <a:off x="6010309" y="395802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m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FA20F3B-2A8D-44D2-912F-044027DC8D71}"/>
              </a:ext>
            </a:extLst>
          </p:cNvPr>
          <p:cNvSpPr/>
          <p:nvPr/>
        </p:nvSpPr>
        <p:spPr>
          <a:xfrm>
            <a:off x="6310366" y="3958029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전역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적응형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토글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35CEDB4-A271-4902-9B20-40CE04B5537F}"/>
              </a:ext>
            </a:extLst>
          </p:cNvPr>
          <p:cNvSpPr/>
          <p:nvPr/>
        </p:nvSpPr>
        <p:spPr>
          <a:xfrm>
            <a:off x="3347874" y="281173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3AC0012-7CDC-4F78-A143-C6B5CF38F72A}"/>
              </a:ext>
            </a:extLst>
          </p:cNvPr>
          <p:cNvSpPr/>
          <p:nvPr/>
        </p:nvSpPr>
        <p:spPr>
          <a:xfrm>
            <a:off x="3647930" y="2811738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ROI </a:t>
            </a:r>
            <a:r>
              <a:rPr lang="ko-KR" altLang="en-US" sz="1500" b="1" dirty="0">
                <a:solidFill>
                  <a:srgbClr val="272123"/>
                </a:solidFill>
              </a:rPr>
              <a:t>선택</a:t>
            </a: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86358A04-CF63-4CFD-A286-54EA8194EC20}"/>
              </a:ext>
            </a:extLst>
          </p:cNvPr>
          <p:cNvCxnSpPr>
            <a:cxnSpLocks/>
            <a:stCxn id="68" idx="3"/>
            <a:endCxn id="189" idx="1"/>
          </p:cNvCxnSpPr>
          <p:nvPr/>
        </p:nvCxnSpPr>
        <p:spPr>
          <a:xfrm>
            <a:off x="5293691" y="3962412"/>
            <a:ext cx="133767" cy="1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399E9326-C9C5-4B5A-B6D9-E152F7687577}"/>
              </a:ext>
            </a:extLst>
          </p:cNvPr>
          <p:cNvCxnSpPr>
            <a:cxnSpLocks/>
            <a:stCxn id="34" idx="3"/>
            <a:endCxn id="226" idx="1"/>
          </p:cNvCxnSpPr>
          <p:nvPr/>
        </p:nvCxnSpPr>
        <p:spPr>
          <a:xfrm>
            <a:off x="3024554" y="2534942"/>
            <a:ext cx="323320" cy="41942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060FB9DC-27FA-4C4D-800F-A42F7F2ABAB9}"/>
              </a:ext>
            </a:extLst>
          </p:cNvPr>
          <p:cNvCxnSpPr>
            <a:cxnSpLocks/>
            <a:stCxn id="34" idx="3"/>
            <a:endCxn id="64" idx="1"/>
          </p:cNvCxnSpPr>
          <p:nvPr/>
        </p:nvCxnSpPr>
        <p:spPr>
          <a:xfrm>
            <a:off x="3024554" y="2534942"/>
            <a:ext cx="323320" cy="8241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D40DA2BE-7F8D-4A36-A15E-513695FEF665}"/>
              </a:ext>
            </a:extLst>
          </p:cNvPr>
          <p:cNvCxnSpPr>
            <a:cxnSpLocks/>
            <a:stCxn id="34" idx="3"/>
            <a:endCxn id="67" idx="1"/>
          </p:cNvCxnSpPr>
          <p:nvPr/>
        </p:nvCxnSpPr>
        <p:spPr>
          <a:xfrm>
            <a:off x="3024554" y="2534942"/>
            <a:ext cx="323320" cy="142747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연결선: 꺾임 256">
            <a:extLst>
              <a:ext uri="{FF2B5EF4-FFF2-40B4-BE49-F238E27FC236}">
                <a16:creationId xmlns:a16="http://schemas.microsoft.com/office/drawing/2014/main" id="{B05E577D-8457-45FD-93C2-08D33A297D7D}"/>
              </a:ext>
            </a:extLst>
          </p:cNvPr>
          <p:cNvCxnSpPr>
            <a:cxnSpLocks/>
            <a:stCxn id="34" idx="3"/>
            <a:endCxn id="107" idx="1"/>
          </p:cNvCxnSpPr>
          <p:nvPr/>
        </p:nvCxnSpPr>
        <p:spPr>
          <a:xfrm>
            <a:off x="3024554" y="2534942"/>
            <a:ext cx="323320" cy="273655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2262E01-F629-49B9-953C-D006CFE06E23}"/>
              </a:ext>
            </a:extLst>
          </p:cNvPr>
          <p:cNvCxnSpPr>
            <a:cxnSpLocks/>
            <a:stCxn id="34" idx="3"/>
            <a:endCxn id="110" idx="1"/>
          </p:cNvCxnSpPr>
          <p:nvPr/>
        </p:nvCxnSpPr>
        <p:spPr>
          <a:xfrm>
            <a:off x="3024554" y="2534942"/>
            <a:ext cx="323320" cy="31396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BED91313-B64C-47AC-8222-E10FF5C9B62E}"/>
              </a:ext>
            </a:extLst>
          </p:cNvPr>
          <p:cNvCxnSpPr>
            <a:cxnSpLocks/>
            <a:stCxn id="189" idx="3"/>
            <a:endCxn id="190" idx="1"/>
          </p:cNvCxnSpPr>
          <p:nvPr/>
        </p:nvCxnSpPr>
        <p:spPr>
          <a:xfrm flipV="1">
            <a:off x="5790931" y="3735807"/>
            <a:ext cx="219378" cy="22805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연결선: 꺾임 259">
            <a:extLst>
              <a:ext uri="{FF2B5EF4-FFF2-40B4-BE49-F238E27FC236}">
                <a16:creationId xmlns:a16="http://schemas.microsoft.com/office/drawing/2014/main" id="{F2D39F02-5F45-4CF9-ADE7-FB860F2F5E79}"/>
              </a:ext>
            </a:extLst>
          </p:cNvPr>
          <p:cNvCxnSpPr>
            <a:cxnSpLocks/>
            <a:stCxn id="34" idx="3"/>
            <a:endCxn id="70" idx="1"/>
          </p:cNvCxnSpPr>
          <p:nvPr/>
        </p:nvCxnSpPr>
        <p:spPr>
          <a:xfrm>
            <a:off x="3024554" y="2534942"/>
            <a:ext cx="323320" cy="18316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연결선: 꺾임 260">
            <a:extLst>
              <a:ext uri="{FF2B5EF4-FFF2-40B4-BE49-F238E27FC236}">
                <a16:creationId xmlns:a16="http://schemas.microsoft.com/office/drawing/2014/main" id="{A499952D-D92B-4AA7-B8C2-6C2536CD18F9}"/>
              </a:ext>
            </a:extLst>
          </p:cNvPr>
          <p:cNvCxnSpPr>
            <a:cxnSpLocks/>
            <a:stCxn id="34" idx="3"/>
            <a:endCxn id="104" idx="1"/>
          </p:cNvCxnSpPr>
          <p:nvPr/>
        </p:nvCxnSpPr>
        <p:spPr>
          <a:xfrm>
            <a:off x="3024554" y="2534942"/>
            <a:ext cx="323320" cy="23334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연결선: 꺾임 273">
            <a:extLst>
              <a:ext uri="{FF2B5EF4-FFF2-40B4-BE49-F238E27FC236}">
                <a16:creationId xmlns:a16="http://schemas.microsoft.com/office/drawing/2014/main" id="{D28129CD-D138-4256-9763-B862EAB26A37}"/>
              </a:ext>
            </a:extLst>
          </p:cNvPr>
          <p:cNvCxnSpPr>
            <a:cxnSpLocks/>
            <a:stCxn id="189" idx="3"/>
            <a:endCxn id="205" idx="1"/>
          </p:cNvCxnSpPr>
          <p:nvPr/>
        </p:nvCxnSpPr>
        <p:spPr>
          <a:xfrm>
            <a:off x="5790931" y="3963861"/>
            <a:ext cx="219378" cy="1367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연결선: 꺾임 279">
            <a:extLst>
              <a:ext uri="{FF2B5EF4-FFF2-40B4-BE49-F238E27FC236}">
                <a16:creationId xmlns:a16="http://schemas.microsoft.com/office/drawing/2014/main" id="{81EAF715-0DCE-4FCD-B1F5-5973D2D8B17E}"/>
              </a:ext>
            </a:extLst>
          </p:cNvPr>
          <p:cNvCxnSpPr>
            <a:cxnSpLocks/>
            <a:stCxn id="34" idx="3"/>
            <a:endCxn id="113" idx="1"/>
          </p:cNvCxnSpPr>
          <p:nvPr/>
        </p:nvCxnSpPr>
        <p:spPr>
          <a:xfrm>
            <a:off x="3024554" y="2534942"/>
            <a:ext cx="323320" cy="354269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연결선: 꺾임 280">
            <a:extLst>
              <a:ext uri="{FF2B5EF4-FFF2-40B4-BE49-F238E27FC236}">
                <a16:creationId xmlns:a16="http://schemas.microsoft.com/office/drawing/2014/main" id="{A5C46FF0-F94C-4622-A92E-4F3C8EED2C17}"/>
              </a:ext>
            </a:extLst>
          </p:cNvPr>
          <p:cNvCxnSpPr>
            <a:cxnSpLocks/>
            <a:stCxn id="34" idx="3"/>
            <a:endCxn id="126" idx="1"/>
          </p:cNvCxnSpPr>
          <p:nvPr/>
        </p:nvCxnSpPr>
        <p:spPr>
          <a:xfrm>
            <a:off x="3024554" y="2534942"/>
            <a:ext cx="323320" cy="39457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연결선: 꺾임 281">
            <a:extLst>
              <a:ext uri="{FF2B5EF4-FFF2-40B4-BE49-F238E27FC236}">
                <a16:creationId xmlns:a16="http://schemas.microsoft.com/office/drawing/2014/main" id="{4E299544-366A-4722-BD3E-87247BF3309A}"/>
              </a:ext>
            </a:extLst>
          </p:cNvPr>
          <p:cNvCxnSpPr>
            <a:cxnSpLocks/>
            <a:stCxn id="227" idx="3"/>
            <a:endCxn id="28" idx="3"/>
          </p:cNvCxnSpPr>
          <p:nvPr/>
        </p:nvCxnSpPr>
        <p:spPr>
          <a:xfrm flipV="1">
            <a:off x="5293691" y="1855393"/>
            <a:ext cx="847595" cy="1098973"/>
          </a:xfrm>
          <a:prstGeom prst="bentConnector3">
            <a:avLst>
              <a:gd name="adj1" fmla="val 13483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B038E44D-EB7F-43B9-9D49-8262D60167E0}"/>
              </a:ext>
            </a:extLst>
          </p:cNvPr>
          <p:cNvSpPr/>
          <p:nvPr/>
        </p:nvSpPr>
        <p:spPr>
          <a:xfrm>
            <a:off x="8430584" y="3740066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9AAF88F-4F0C-42B4-9486-98CA5EBFD12C}"/>
              </a:ext>
            </a:extLst>
          </p:cNvPr>
          <p:cNvSpPr/>
          <p:nvPr/>
        </p:nvSpPr>
        <p:spPr>
          <a:xfrm>
            <a:off x="9124963" y="390214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F429A8C1-7225-45A5-A8AE-734ED45790E5}"/>
              </a:ext>
            </a:extLst>
          </p:cNvPr>
          <p:cNvSpPr/>
          <p:nvPr/>
        </p:nvSpPr>
        <p:spPr>
          <a:xfrm>
            <a:off x="9425020" y="3902144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노이즈 처리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저장</a:t>
            </a:r>
          </a:p>
        </p:txBody>
      </p:sp>
      <p:cxnSp>
        <p:nvCxnSpPr>
          <p:cNvPr id="324" name="연결선: 꺾임 323">
            <a:extLst>
              <a:ext uri="{FF2B5EF4-FFF2-40B4-BE49-F238E27FC236}">
                <a16:creationId xmlns:a16="http://schemas.microsoft.com/office/drawing/2014/main" id="{16C6C1A1-D988-4A4A-8DCA-AF6C6D7BB6F4}"/>
              </a:ext>
            </a:extLst>
          </p:cNvPr>
          <p:cNvCxnSpPr>
            <a:cxnSpLocks/>
            <a:stCxn id="318" idx="3"/>
            <a:endCxn id="328" idx="1"/>
          </p:cNvCxnSpPr>
          <p:nvPr/>
        </p:nvCxnSpPr>
        <p:spPr>
          <a:xfrm flipV="1">
            <a:off x="8794057" y="2707114"/>
            <a:ext cx="330906" cy="117413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연결선: 꺾임 324">
            <a:extLst>
              <a:ext uri="{FF2B5EF4-FFF2-40B4-BE49-F238E27FC236}">
                <a16:creationId xmlns:a16="http://schemas.microsoft.com/office/drawing/2014/main" id="{D2A2A894-C829-47B2-B55F-F5F34653687E}"/>
              </a:ext>
            </a:extLst>
          </p:cNvPr>
          <p:cNvCxnSpPr>
            <a:cxnSpLocks/>
            <a:stCxn id="318" idx="3"/>
            <a:endCxn id="321" idx="1"/>
          </p:cNvCxnSpPr>
          <p:nvPr/>
        </p:nvCxnSpPr>
        <p:spPr>
          <a:xfrm>
            <a:off x="8794057" y="3881245"/>
            <a:ext cx="330906" cy="1635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CDA1C87-8D27-4B87-BF97-CCBBFCF9844B}"/>
              </a:ext>
            </a:extLst>
          </p:cNvPr>
          <p:cNvSpPr/>
          <p:nvPr/>
        </p:nvSpPr>
        <p:spPr>
          <a:xfrm>
            <a:off x="9124963" y="2564486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92199B5C-5940-40DB-B6A4-7968A67990C7}"/>
              </a:ext>
            </a:extLst>
          </p:cNvPr>
          <p:cNvSpPr/>
          <p:nvPr/>
        </p:nvSpPr>
        <p:spPr>
          <a:xfrm>
            <a:off x="9913107" y="2564486"/>
            <a:ext cx="1233709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종료</a:t>
            </a:r>
          </a:p>
        </p:txBody>
      </p:sp>
      <p:cxnSp>
        <p:nvCxnSpPr>
          <p:cNvPr id="343" name="연결선: 꺾임 342">
            <a:extLst>
              <a:ext uri="{FF2B5EF4-FFF2-40B4-BE49-F238E27FC236}">
                <a16:creationId xmlns:a16="http://schemas.microsoft.com/office/drawing/2014/main" id="{61BB57D6-481D-4EEC-BF97-5E58301EE513}"/>
              </a:ext>
            </a:extLst>
          </p:cNvPr>
          <p:cNvCxnSpPr>
            <a:cxnSpLocks/>
            <a:stCxn id="28" idx="2"/>
            <a:endCxn id="34" idx="1"/>
          </p:cNvCxnSpPr>
          <p:nvPr/>
        </p:nvCxnSpPr>
        <p:spPr>
          <a:xfrm rot="5400000">
            <a:off x="3838278" y="841811"/>
            <a:ext cx="538370" cy="2847892"/>
          </a:xfrm>
          <a:prstGeom prst="bentConnector4">
            <a:avLst>
              <a:gd name="adj1" fmla="val 38604"/>
              <a:gd name="adj2" fmla="val 1064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D439B63-FE3F-4899-AD99-F0663777FA7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BADB7103-FE6A-43F2-B1EA-BD60396BF72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5531409" y="1575451"/>
            <a:ext cx="0" cy="138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58FB1D37-36E2-4C72-B3BF-8543E7BA6A32}"/>
              </a:ext>
            </a:extLst>
          </p:cNvPr>
          <p:cNvCxnSpPr>
            <a:cxnSpLocks/>
            <a:stCxn id="105" idx="3"/>
            <a:endCxn id="28" idx="3"/>
          </p:cNvCxnSpPr>
          <p:nvPr/>
        </p:nvCxnSpPr>
        <p:spPr>
          <a:xfrm flipV="1">
            <a:off x="5293691" y="1855393"/>
            <a:ext cx="847595" cy="3013034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C6673EF9-7349-4520-856E-BC8245EDFC1C}"/>
              </a:ext>
            </a:extLst>
          </p:cNvPr>
          <p:cNvCxnSpPr>
            <a:cxnSpLocks/>
            <a:stCxn id="108" idx="3"/>
            <a:endCxn id="28" idx="3"/>
          </p:cNvCxnSpPr>
          <p:nvPr/>
        </p:nvCxnSpPr>
        <p:spPr>
          <a:xfrm flipV="1">
            <a:off x="5293691" y="1855393"/>
            <a:ext cx="847595" cy="3416103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연결선: 꺾임 393">
            <a:extLst>
              <a:ext uri="{FF2B5EF4-FFF2-40B4-BE49-F238E27FC236}">
                <a16:creationId xmlns:a16="http://schemas.microsoft.com/office/drawing/2014/main" id="{0177A1FF-DCA8-43F5-8E85-792B5F5D5DAA}"/>
              </a:ext>
            </a:extLst>
          </p:cNvPr>
          <p:cNvCxnSpPr>
            <a:cxnSpLocks/>
            <a:stCxn id="127" idx="3"/>
            <a:endCxn id="28" idx="3"/>
          </p:cNvCxnSpPr>
          <p:nvPr/>
        </p:nvCxnSpPr>
        <p:spPr>
          <a:xfrm flipV="1">
            <a:off x="5293691" y="1855393"/>
            <a:ext cx="847595" cy="4625310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연결선: 꺾임 394">
            <a:extLst>
              <a:ext uri="{FF2B5EF4-FFF2-40B4-BE49-F238E27FC236}">
                <a16:creationId xmlns:a16="http://schemas.microsoft.com/office/drawing/2014/main" id="{DCC8F13E-3F88-4958-BFD9-FE806042D273}"/>
              </a:ext>
            </a:extLst>
          </p:cNvPr>
          <p:cNvCxnSpPr>
            <a:cxnSpLocks/>
            <a:stCxn id="114" idx="3"/>
            <a:endCxn id="28" idx="3"/>
          </p:cNvCxnSpPr>
          <p:nvPr/>
        </p:nvCxnSpPr>
        <p:spPr>
          <a:xfrm flipV="1">
            <a:off x="5293691" y="1855393"/>
            <a:ext cx="847595" cy="4222241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연결선: 꺾임 395">
            <a:extLst>
              <a:ext uri="{FF2B5EF4-FFF2-40B4-BE49-F238E27FC236}">
                <a16:creationId xmlns:a16="http://schemas.microsoft.com/office/drawing/2014/main" id="{A5E92AC3-9B54-4BB3-ACFA-8C5A61C298DC}"/>
              </a:ext>
            </a:extLst>
          </p:cNvPr>
          <p:cNvCxnSpPr>
            <a:cxnSpLocks/>
            <a:stCxn id="111" idx="3"/>
            <a:endCxn id="28" idx="3"/>
          </p:cNvCxnSpPr>
          <p:nvPr/>
        </p:nvCxnSpPr>
        <p:spPr>
          <a:xfrm flipV="1">
            <a:off x="5293691" y="1855393"/>
            <a:ext cx="847595" cy="3819172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연결선: 꺾임 409">
            <a:extLst>
              <a:ext uri="{FF2B5EF4-FFF2-40B4-BE49-F238E27FC236}">
                <a16:creationId xmlns:a16="http://schemas.microsoft.com/office/drawing/2014/main" id="{EDEF45B5-C1F1-40E8-9283-BC9C9FFAE985}"/>
              </a:ext>
            </a:extLst>
          </p:cNvPr>
          <p:cNvCxnSpPr>
            <a:cxnSpLocks/>
            <a:stCxn id="65" idx="3"/>
            <a:endCxn id="318" idx="0"/>
          </p:cNvCxnSpPr>
          <p:nvPr/>
        </p:nvCxnSpPr>
        <p:spPr>
          <a:xfrm>
            <a:off x="5293691" y="3359058"/>
            <a:ext cx="3318630" cy="38100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연결선: 꺾임 415">
            <a:extLst>
              <a:ext uri="{FF2B5EF4-FFF2-40B4-BE49-F238E27FC236}">
                <a16:creationId xmlns:a16="http://schemas.microsoft.com/office/drawing/2014/main" id="{2C495D26-EFB9-4726-A631-DC210D5FA31E}"/>
              </a:ext>
            </a:extLst>
          </p:cNvPr>
          <p:cNvCxnSpPr>
            <a:cxnSpLocks/>
            <a:stCxn id="71" idx="3"/>
            <a:endCxn id="318" idx="2"/>
          </p:cNvCxnSpPr>
          <p:nvPr/>
        </p:nvCxnSpPr>
        <p:spPr>
          <a:xfrm flipV="1">
            <a:off x="5293691" y="4022424"/>
            <a:ext cx="3318630" cy="34421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661BC280-43C7-44B8-8B58-134B649DCDF1}"/>
              </a:ext>
            </a:extLst>
          </p:cNvPr>
          <p:cNvSpPr/>
          <p:nvPr/>
        </p:nvSpPr>
        <p:spPr>
          <a:xfrm>
            <a:off x="9124963" y="434530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d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BD994ACD-AEE4-4FCB-8856-6D9DAFA855B8}"/>
              </a:ext>
            </a:extLst>
          </p:cNvPr>
          <p:cNvSpPr/>
          <p:nvPr/>
        </p:nvSpPr>
        <p:spPr>
          <a:xfrm>
            <a:off x="9425020" y="4345307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노이즈 처리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제거</a:t>
            </a:r>
          </a:p>
        </p:txBody>
      </p:sp>
      <p:cxnSp>
        <p:nvCxnSpPr>
          <p:cNvPr id="437" name="연결선: 꺾임 436">
            <a:extLst>
              <a:ext uri="{FF2B5EF4-FFF2-40B4-BE49-F238E27FC236}">
                <a16:creationId xmlns:a16="http://schemas.microsoft.com/office/drawing/2014/main" id="{CB51C6A9-33AA-4F6E-958C-3104C482D8FD}"/>
              </a:ext>
            </a:extLst>
          </p:cNvPr>
          <p:cNvCxnSpPr>
            <a:cxnSpLocks/>
            <a:stCxn id="318" idx="3"/>
            <a:endCxn id="435" idx="1"/>
          </p:cNvCxnSpPr>
          <p:nvPr/>
        </p:nvCxnSpPr>
        <p:spPr>
          <a:xfrm>
            <a:off x="8794057" y="3881245"/>
            <a:ext cx="330906" cy="60669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연결선: 꺾임 439">
            <a:extLst>
              <a:ext uri="{FF2B5EF4-FFF2-40B4-BE49-F238E27FC236}">
                <a16:creationId xmlns:a16="http://schemas.microsoft.com/office/drawing/2014/main" id="{668ABE6E-8192-4DA1-91A2-922B6ADB50E3}"/>
              </a:ext>
            </a:extLst>
          </p:cNvPr>
          <p:cNvCxnSpPr>
            <a:cxnSpLocks/>
            <a:stCxn id="329" idx="3"/>
            <a:endCxn id="28" idx="3"/>
          </p:cNvCxnSpPr>
          <p:nvPr/>
        </p:nvCxnSpPr>
        <p:spPr>
          <a:xfrm flipH="1" flipV="1">
            <a:off x="6141286" y="1855393"/>
            <a:ext cx="5005530" cy="851721"/>
          </a:xfrm>
          <a:prstGeom prst="bentConnector3">
            <a:avLst>
              <a:gd name="adj1" fmla="val -456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연결선: 꺾임 442">
            <a:extLst>
              <a:ext uri="{FF2B5EF4-FFF2-40B4-BE49-F238E27FC236}">
                <a16:creationId xmlns:a16="http://schemas.microsoft.com/office/drawing/2014/main" id="{8FBBE30A-BB2A-47C2-AF6C-909C95959CD3}"/>
              </a:ext>
            </a:extLst>
          </p:cNvPr>
          <p:cNvCxnSpPr>
            <a:cxnSpLocks/>
            <a:stCxn id="322" idx="3"/>
            <a:endCxn id="318" idx="2"/>
          </p:cNvCxnSpPr>
          <p:nvPr/>
        </p:nvCxnSpPr>
        <p:spPr>
          <a:xfrm flipH="1" flipV="1">
            <a:off x="8612321" y="4022424"/>
            <a:ext cx="2534497" cy="22348"/>
          </a:xfrm>
          <a:prstGeom prst="bentConnector4">
            <a:avLst>
              <a:gd name="adj1" fmla="val -9020"/>
              <a:gd name="adj2" fmla="val -307046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연결선: 꺾임 445">
            <a:extLst>
              <a:ext uri="{FF2B5EF4-FFF2-40B4-BE49-F238E27FC236}">
                <a16:creationId xmlns:a16="http://schemas.microsoft.com/office/drawing/2014/main" id="{DD11FDF1-D52D-465F-8B66-79B67AB88196}"/>
              </a:ext>
            </a:extLst>
          </p:cNvPr>
          <p:cNvCxnSpPr>
            <a:cxnSpLocks/>
            <a:stCxn id="436" idx="3"/>
            <a:endCxn id="318" idx="2"/>
          </p:cNvCxnSpPr>
          <p:nvPr/>
        </p:nvCxnSpPr>
        <p:spPr>
          <a:xfrm flipH="1" flipV="1">
            <a:off x="8612321" y="4022424"/>
            <a:ext cx="2534497" cy="465511"/>
          </a:xfrm>
          <a:prstGeom prst="bentConnector4">
            <a:avLst>
              <a:gd name="adj1" fmla="val -9020"/>
              <a:gd name="adj2" fmla="val -525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직선 화살표 연결선 489">
            <a:extLst>
              <a:ext uri="{FF2B5EF4-FFF2-40B4-BE49-F238E27FC236}">
                <a16:creationId xmlns:a16="http://schemas.microsoft.com/office/drawing/2014/main" id="{8B5F6E60-7798-4E5C-8261-283E2E1A18FD}"/>
              </a:ext>
            </a:extLst>
          </p:cNvPr>
          <p:cNvCxnSpPr>
            <a:cxnSpLocks/>
            <a:stCxn id="34" idx="3"/>
            <a:endCxn id="97" idx="1"/>
          </p:cNvCxnSpPr>
          <p:nvPr/>
        </p:nvCxnSpPr>
        <p:spPr>
          <a:xfrm>
            <a:off x="3024554" y="2534942"/>
            <a:ext cx="324100" cy="8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연결선: 꺾임 499">
            <a:extLst>
              <a:ext uri="{FF2B5EF4-FFF2-40B4-BE49-F238E27FC236}">
                <a16:creationId xmlns:a16="http://schemas.microsoft.com/office/drawing/2014/main" id="{E42C9232-2809-4E97-ACEF-94D437F33D1B}"/>
              </a:ext>
            </a:extLst>
          </p:cNvPr>
          <p:cNvCxnSpPr>
            <a:cxnSpLocks/>
            <a:stCxn id="318" idx="3"/>
            <a:endCxn id="120" idx="1"/>
          </p:cNvCxnSpPr>
          <p:nvPr/>
        </p:nvCxnSpPr>
        <p:spPr>
          <a:xfrm flipV="1">
            <a:off x="8794057" y="3595358"/>
            <a:ext cx="330906" cy="2858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타원 522">
            <a:extLst>
              <a:ext uri="{FF2B5EF4-FFF2-40B4-BE49-F238E27FC236}">
                <a16:creationId xmlns:a16="http://schemas.microsoft.com/office/drawing/2014/main" id="{42B22368-52CA-45C3-8501-6A72E2B33686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714A1491-54B9-47BB-AE87-3AD4120FC931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525" name="타원 524">
            <a:extLst>
              <a:ext uri="{FF2B5EF4-FFF2-40B4-BE49-F238E27FC236}">
                <a16:creationId xmlns:a16="http://schemas.microsoft.com/office/drawing/2014/main" id="{6F533D62-19E5-4C96-BA40-CFC83D9A09E7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4D9A85C8-2EA6-4551-A857-742CBF78C257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9AE08AC-4EE2-4D6E-BB5B-3A2443473D18}"/>
              </a:ext>
            </a:extLst>
          </p:cNvPr>
          <p:cNvSpPr/>
          <p:nvPr/>
        </p:nvSpPr>
        <p:spPr>
          <a:xfrm>
            <a:off x="5593748" y="4484721"/>
            <a:ext cx="847595" cy="2724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 클릭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DAE8F3-4612-4D67-A4B4-2CDD272CFF6F}"/>
              </a:ext>
            </a:extLst>
          </p:cNvPr>
          <p:cNvSpPr/>
          <p:nvPr/>
        </p:nvSpPr>
        <p:spPr>
          <a:xfrm>
            <a:off x="6441343" y="4484721"/>
            <a:ext cx="1935498" cy="2724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유사한 </a:t>
            </a:r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값 추출</a:t>
            </a: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3DBA343F-E548-4A75-AD55-803DEAA6A445}"/>
              </a:ext>
            </a:extLst>
          </p:cNvPr>
          <p:cNvCxnSpPr>
            <a:cxnSpLocks/>
            <a:stCxn id="71" idx="3"/>
            <a:endCxn id="89" idx="1"/>
          </p:cNvCxnSpPr>
          <p:nvPr/>
        </p:nvCxnSpPr>
        <p:spPr>
          <a:xfrm>
            <a:off x="5293691" y="4366638"/>
            <a:ext cx="300057" cy="2543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7348E22A-C921-4756-B76F-8FE6DEED3F40}"/>
              </a:ext>
            </a:extLst>
          </p:cNvPr>
          <p:cNvCxnSpPr>
            <a:cxnSpLocks/>
            <a:stCxn id="90" idx="3"/>
            <a:endCxn id="318" idx="2"/>
          </p:cNvCxnSpPr>
          <p:nvPr/>
        </p:nvCxnSpPr>
        <p:spPr>
          <a:xfrm flipV="1">
            <a:off x="8376841" y="4022424"/>
            <a:ext cx="235480" cy="59854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A12D04-B38C-479A-9568-912D69A177A4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6053C9-95A7-4AAB-8467-7F0B5012F625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250F4EA-F264-4555-8588-3F67B90F8F3D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6713A-2120-4A2B-AFC3-690B3D1DE47C}"/>
              </a:ext>
            </a:extLst>
          </p:cNvPr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CAC9FEE9-88C7-4902-B9F9-5FD44EBF7339}"/>
              </a:ext>
            </a:extLst>
          </p:cNvPr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A4C821A-19A4-40E1-A171-97B38C44EE80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시스템 구성도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729A82C-94EA-45AF-9B34-09793486623A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E429225-AC03-42EC-BAC1-AAE09465A1CA}"/>
              </a:ext>
            </a:extLst>
          </p:cNvPr>
          <p:cNvSpPr/>
          <p:nvPr/>
        </p:nvSpPr>
        <p:spPr>
          <a:xfrm>
            <a:off x="9124963" y="300882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x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9C6C27-20A0-4153-BA87-B72EDC457225}"/>
              </a:ext>
            </a:extLst>
          </p:cNvPr>
          <p:cNvSpPr/>
          <p:nvPr/>
        </p:nvSpPr>
        <p:spPr>
          <a:xfrm>
            <a:off x="9425020" y="3008823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그대로 저장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8618BAD-B161-4A86-865E-D4E3C856A882}"/>
              </a:ext>
            </a:extLst>
          </p:cNvPr>
          <p:cNvSpPr/>
          <p:nvPr/>
        </p:nvSpPr>
        <p:spPr>
          <a:xfrm>
            <a:off x="9124963" y="3452730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c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E6F5EEE-985E-4D5E-AA18-59E548B4766E}"/>
              </a:ext>
            </a:extLst>
          </p:cNvPr>
          <p:cNvSpPr/>
          <p:nvPr/>
        </p:nvSpPr>
        <p:spPr>
          <a:xfrm>
            <a:off x="9425020" y="3452730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그대로 제거</a:t>
            </a: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98A95DBD-1154-4204-A52D-33DB2EC3F8FF}"/>
              </a:ext>
            </a:extLst>
          </p:cNvPr>
          <p:cNvCxnSpPr>
            <a:cxnSpLocks/>
            <a:stCxn id="318" idx="3"/>
            <a:endCxn id="118" idx="1"/>
          </p:cNvCxnSpPr>
          <p:nvPr/>
        </p:nvCxnSpPr>
        <p:spPr>
          <a:xfrm flipV="1">
            <a:off x="8794057" y="3151451"/>
            <a:ext cx="330906" cy="7297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4DC10A8E-ADAF-44D5-A5E3-11221897BAFA}"/>
              </a:ext>
            </a:extLst>
          </p:cNvPr>
          <p:cNvCxnSpPr>
            <a:cxnSpLocks/>
            <a:stCxn id="189" idx="2"/>
            <a:endCxn id="318" idx="2"/>
          </p:cNvCxnSpPr>
          <p:nvPr/>
        </p:nvCxnSpPr>
        <p:spPr>
          <a:xfrm rot="5400000" flipH="1" flipV="1">
            <a:off x="7069450" y="2562169"/>
            <a:ext cx="82616" cy="3003126"/>
          </a:xfrm>
          <a:prstGeom prst="bentConnector3">
            <a:avLst>
              <a:gd name="adj1" fmla="val -31359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1F4602C1-934D-4A01-BCBD-390865AEBEBD}"/>
              </a:ext>
            </a:extLst>
          </p:cNvPr>
          <p:cNvCxnSpPr>
            <a:cxnSpLocks/>
            <a:stCxn id="191" idx="3"/>
            <a:endCxn id="189" idx="0"/>
          </p:cNvCxnSpPr>
          <p:nvPr/>
        </p:nvCxnSpPr>
        <p:spPr>
          <a:xfrm flipH="1">
            <a:off x="5609195" y="3735807"/>
            <a:ext cx="2422967" cy="86875"/>
          </a:xfrm>
          <a:prstGeom prst="bentConnector4">
            <a:avLst>
              <a:gd name="adj1" fmla="val -9435"/>
              <a:gd name="adj2" fmla="val -2752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연결선: 꺾임 193">
            <a:extLst>
              <a:ext uri="{FF2B5EF4-FFF2-40B4-BE49-F238E27FC236}">
                <a16:creationId xmlns:a16="http://schemas.microsoft.com/office/drawing/2014/main" id="{29CE2143-1E2A-4624-98F8-B6FFB705A740}"/>
              </a:ext>
            </a:extLst>
          </p:cNvPr>
          <p:cNvCxnSpPr>
            <a:cxnSpLocks/>
            <a:stCxn id="206" idx="3"/>
            <a:endCxn id="189" idx="0"/>
          </p:cNvCxnSpPr>
          <p:nvPr/>
        </p:nvCxnSpPr>
        <p:spPr>
          <a:xfrm flipH="1" flipV="1">
            <a:off x="5609195" y="3822682"/>
            <a:ext cx="2422969" cy="277975"/>
          </a:xfrm>
          <a:prstGeom prst="bentConnector4">
            <a:avLst>
              <a:gd name="adj1" fmla="val -9435"/>
              <a:gd name="adj2" fmla="val 21513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D0D6DED4-D7AB-4DD1-8BF4-469EF24E0339}"/>
              </a:ext>
            </a:extLst>
          </p:cNvPr>
          <p:cNvSpPr/>
          <p:nvPr/>
        </p:nvSpPr>
        <p:spPr>
          <a:xfrm>
            <a:off x="2814233" y="1716630"/>
            <a:ext cx="836002" cy="2799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메뉴</a:t>
            </a:r>
          </a:p>
        </p:txBody>
      </p:sp>
      <p:cxnSp>
        <p:nvCxnSpPr>
          <p:cNvPr id="283" name="연결선: 꺾임 282">
            <a:extLst>
              <a:ext uri="{FF2B5EF4-FFF2-40B4-BE49-F238E27FC236}">
                <a16:creationId xmlns:a16="http://schemas.microsoft.com/office/drawing/2014/main" id="{3B228A50-14B4-43B5-B65B-10DCB3C96594}"/>
              </a:ext>
            </a:extLst>
          </p:cNvPr>
          <p:cNvCxnSpPr>
            <a:cxnSpLocks/>
            <a:stCxn id="119" idx="3"/>
            <a:endCxn id="318" idx="2"/>
          </p:cNvCxnSpPr>
          <p:nvPr/>
        </p:nvCxnSpPr>
        <p:spPr>
          <a:xfrm flipH="1">
            <a:off x="8612321" y="3151451"/>
            <a:ext cx="2534497" cy="870973"/>
          </a:xfrm>
          <a:prstGeom prst="bentConnector4">
            <a:avLst>
              <a:gd name="adj1" fmla="val -9020"/>
              <a:gd name="adj2" fmla="val 1816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연결선: 꺾임 285">
            <a:extLst>
              <a:ext uri="{FF2B5EF4-FFF2-40B4-BE49-F238E27FC236}">
                <a16:creationId xmlns:a16="http://schemas.microsoft.com/office/drawing/2014/main" id="{09190C83-2A2F-4CEB-88E6-B06A4952816A}"/>
              </a:ext>
            </a:extLst>
          </p:cNvPr>
          <p:cNvCxnSpPr>
            <a:cxnSpLocks/>
            <a:stCxn id="121" idx="3"/>
            <a:endCxn id="318" idx="2"/>
          </p:cNvCxnSpPr>
          <p:nvPr/>
        </p:nvCxnSpPr>
        <p:spPr>
          <a:xfrm flipH="1">
            <a:off x="8612321" y="3595358"/>
            <a:ext cx="2534497" cy="427066"/>
          </a:xfrm>
          <a:prstGeom prst="bentConnector4">
            <a:avLst>
              <a:gd name="adj1" fmla="val -9020"/>
              <a:gd name="adj2" fmla="val 26653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6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87C56-E4B9-4584-B79C-BC7CDFE533F2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AD257E-9ABC-4B2E-A64B-3F2A7DBF32C0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D57DB-7F5D-4EB0-8BCF-B85E55918B18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77D3-6444-4D72-92B4-CFA10ACFF21B}"/>
              </a:ext>
            </a:extLst>
          </p:cNvPr>
          <p:cNvSpPr/>
          <p:nvPr/>
        </p:nvSpPr>
        <p:spPr>
          <a:xfrm>
            <a:off x="3783449" y="2447751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마우스 입력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B944976-C59C-41B2-A1B9-7A1E4CBF02D6}"/>
              </a:ext>
            </a:extLst>
          </p:cNvPr>
          <p:cNvSpPr/>
          <p:nvPr/>
        </p:nvSpPr>
        <p:spPr>
          <a:xfrm>
            <a:off x="3461172" y="30593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D35CA-925C-499E-A661-2345C6E577AD}"/>
              </a:ext>
            </a:extLst>
          </p:cNvPr>
          <p:cNvSpPr/>
          <p:nvPr/>
        </p:nvSpPr>
        <p:spPr>
          <a:xfrm>
            <a:off x="3761230" y="3059399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미리보기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35CEDB4-A271-4902-9B20-40CE04B5537F}"/>
              </a:ext>
            </a:extLst>
          </p:cNvPr>
          <p:cNvSpPr/>
          <p:nvPr/>
        </p:nvSpPr>
        <p:spPr>
          <a:xfrm>
            <a:off x="3461173" y="34776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3AC0012-7CDC-4F78-A143-C6B5CF38F72A}"/>
              </a:ext>
            </a:extLst>
          </p:cNvPr>
          <p:cNvSpPr/>
          <p:nvPr/>
        </p:nvSpPr>
        <p:spPr>
          <a:xfrm>
            <a:off x="3761230" y="3477612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삽입</a:t>
            </a:r>
          </a:p>
        </p:txBody>
      </p: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399E9326-C9C5-4B5A-B6D9-E152F7687577}"/>
              </a:ext>
            </a:extLst>
          </p:cNvPr>
          <p:cNvCxnSpPr>
            <a:cxnSpLocks/>
            <a:stCxn id="28" idx="1"/>
            <a:endCxn id="226" idx="1"/>
          </p:cNvCxnSpPr>
          <p:nvPr/>
        </p:nvCxnSpPr>
        <p:spPr>
          <a:xfrm rot="10800000" flipV="1">
            <a:off x="3461173" y="2588930"/>
            <a:ext cx="322276" cy="1031310"/>
          </a:xfrm>
          <a:prstGeom prst="bentConnector3">
            <a:avLst>
              <a:gd name="adj1" fmla="val 2087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D439B63-FE3F-4899-AD99-F0663777FA7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BADB7103-FE6A-43F2-B1EA-BD60396BF724}"/>
              </a:ext>
            </a:extLst>
          </p:cNvPr>
          <p:cNvCxnSpPr>
            <a:cxnSpLocks/>
            <a:stCxn id="24" idx="2"/>
            <a:endCxn id="145" idx="0"/>
          </p:cNvCxnSpPr>
          <p:nvPr/>
        </p:nvCxnSpPr>
        <p:spPr>
          <a:xfrm flipH="1">
            <a:off x="5531408" y="1575451"/>
            <a:ext cx="1" cy="261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A655BDEA-4460-427A-AFF2-25798B3DBD0E}"/>
              </a:ext>
            </a:extLst>
          </p:cNvPr>
          <p:cNvCxnSpPr>
            <a:cxnSpLocks/>
            <a:stCxn id="145" idx="1"/>
            <a:endCxn id="28" idx="0"/>
          </p:cNvCxnSpPr>
          <p:nvPr/>
        </p:nvCxnSpPr>
        <p:spPr>
          <a:xfrm rot="10800000" flipV="1">
            <a:off x="4393327" y="1978541"/>
            <a:ext cx="956345" cy="4692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B60613B1-E4EE-487D-AD30-9BB566DB21FE}"/>
              </a:ext>
            </a:extLst>
          </p:cNvPr>
          <p:cNvCxnSpPr>
            <a:cxnSpLocks/>
            <a:stCxn id="227" idx="3"/>
            <a:endCxn id="145" idx="2"/>
          </p:cNvCxnSpPr>
          <p:nvPr/>
        </p:nvCxnSpPr>
        <p:spPr>
          <a:xfrm flipV="1">
            <a:off x="5224762" y="2119720"/>
            <a:ext cx="306646" cy="15005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985A59E-E49F-4966-836D-115290BCA468}"/>
              </a:ext>
            </a:extLst>
          </p:cNvPr>
          <p:cNvSpPr/>
          <p:nvPr/>
        </p:nvSpPr>
        <p:spPr>
          <a:xfrm>
            <a:off x="5349671" y="1837362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459EE02-1971-402A-A1A8-6C55CCC09A49}"/>
              </a:ext>
            </a:extLst>
          </p:cNvPr>
          <p:cNvSpPr/>
          <p:nvPr/>
        </p:nvSpPr>
        <p:spPr>
          <a:xfrm>
            <a:off x="6744350" y="2451570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4940AD8C-F693-4A82-B9CA-68CF18F01190}"/>
              </a:ext>
            </a:extLst>
          </p:cNvPr>
          <p:cNvCxnSpPr>
            <a:cxnSpLocks/>
            <a:stCxn id="145" idx="3"/>
            <a:endCxn id="160" idx="0"/>
          </p:cNvCxnSpPr>
          <p:nvPr/>
        </p:nvCxnSpPr>
        <p:spPr>
          <a:xfrm>
            <a:off x="5713144" y="1978541"/>
            <a:ext cx="1641083" cy="4730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486CF2F-5B17-42D1-957C-E405DC6E0ACD}"/>
              </a:ext>
            </a:extLst>
          </p:cNvPr>
          <p:cNvSpPr/>
          <p:nvPr/>
        </p:nvSpPr>
        <p:spPr>
          <a:xfrm>
            <a:off x="6471818" y="352854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6CE2481-2841-4A5F-A2DC-86D6A4CE5F31}"/>
              </a:ext>
            </a:extLst>
          </p:cNvPr>
          <p:cNvSpPr/>
          <p:nvPr/>
        </p:nvSpPr>
        <p:spPr>
          <a:xfrm>
            <a:off x="6771876" y="3528546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E1673D1-807B-4823-BE37-7C619988BD0F}"/>
              </a:ext>
            </a:extLst>
          </p:cNvPr>
          <p:cNvSpPr/>
          <p:nvPr/>
        </p:nvSpPr>
        <p:spPr>
          <a:xfrm>
            <a:off x="6471819" y="399578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6ACAA99-74FA-44D4-8EE5-D292649D0E96}"/>
              </a:ext>
            </a:extLst>
          </p:cNvPr>
          <p:cNvSpPr/>
          <p:nvPr/>
        </p:nvSpPr>
        <p:spPr>
          <a:xfrm>
            <a:off x="6771876" y="3995785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DA0F2BDA-022A-4C8B-9C7D-7F67B6C9044E}"/>
              </a:ext>
            </a:extLst>
          </p:cNvPr>
          <p:cNvCxnSpPr>
            <a:cxnSpLocks/>
            <a:stCxn id="98" idx="3"/>
            <a:endCxn id="145" idx="2"/>
          </p:cNvCxnSpPr>
          <p:nvPr/>
        </p:nvCxnSpPr>
        <p:spPr>
          <a:xfrm flipV="1">
            <a:off x="5224762" y="2119720"/>
            <a:ext cx="306646" cy="108230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86C1C390-B30F-4606-B699-C98F317FDE3B}"/>
              </a:ext>
            </a:extLst>
          </p:cNvPr>
          <p:cNvCxnSpPr>
            <a:cxnSpLocks/>
            <a:stCxn id="160" idx="1"/>
            <a:endCxn id="185" idx="1"/>
          </p:cNvCxnSpPr>
          <p:nvPr/>
        </p:nvCxnSpPr>
        <p:spPr>
          <a:xfrm rot="10800000" flipV="1">
            <a:off x="6471820" y="2592749"/>
            <a:ext cx="272531" cy="1545664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2E174477-CF78-42CC-B6D5-8C4B28586FD2}"/>
              </a:ext>
            </a:extLst>
          </p:cNvPr>
          <p:cNvCxnSpPr>
            <a:cxnSpLocks/>
            <a:stCxn id="160" idx="1"/>
            <a:endCxn id="183" idx="1"/>
          </p:cNvCxnSpPr>
          <p:nvPr/>
        </p:nvCxnSpPr>
        <p:spPr>
          <a:xfrm rot="10800000" flipV="1">
            <a:off x="6471818" y="2592748"/>
            <a:ext cx="272532" cy="1078425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6913E5C4-FB6F-42A2-9691-40E44C7661FA}"/>
              </a:ext>
            </a:extLst>
          </p:cNvPr>
          <p:cNvSpPr/>
          <p:nvPr/>
        </p:nvSpPr>
        <p:spPr>
          <a:xfrm>
            <a:off x="7259963" y="3064329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B22B0DA9-CC50-49F2-885D-3D9B6B748BB7}"/>
              </a:ext>
            </a:extLst>
          </p:cNvPr>
          <p:cNvCxnSpPr>
            <a:cxnSpLocks/>
            <a:stCxn id="160" idx="1"/>
            <a:endCxn id="216" idx="1"/>
          </p:cNvCxnSpPr>
          <p:nvPr/>
        </p:nvCxnSpPr>
        <p:spPr>
          <a:xfrm rot="10800000" flipV="1">
            <a:off x="6471818" y="2592749"/>
            <a:ext cx="272532" cy="614062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A790483-9321-4D35-BE16-E5B31BBD98AC}"/>
              </a:ext>
            </a:extLst>
          </p:cNvPr>
          <p:cNvSpPr/>
          <p:nvPr/>
        </p:nvSpPr>
        <p:spPr>
          <a:xfrm>
            <a:off x="6471818" y="3064183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DE806E1-9639-4EC3-BCE3-7AC4CC2488B2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4D55E95-09AE-42AC-AFE4-FB676EB48F18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A836F396-102D-4F64-BC5E-29D680D03052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69E9A35-6096-4ED0-ADF4-833B7FD8B6F7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7D25528B-FDC3-4354-B931-4707A1BC1AE7}"/>
              </a:ext>
            </a:extLst>
          </p:cNvPr>
          <p:cNvCxnSpPr>
            <a:cxnSpLocks/>
            <a:stCxn id="28" idx="1"/>
            <a:endCxn id="97" idx="1"/>
          </p:cNvCxnSpPr>
          <p:nvPr/>
        </p:nvCxnSpPr>
        <p:spPr>
          <a:xfrm rot="10800000" flipV="1">
            <a:off x="3461173" y="2588929"/>
            <a:ext cx="322277" cy="613097"/>
          </a:xfrm>
          <a:prstGeom prst="bentConnector3">
            <a:avLst>
              <a:gd name="adj1" fmla="val 2087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AB9A0E6-D9E1-475B-B899-2DD1237E1DB2}"/>
              </a:ext>
            </a:extLst>
          </p:cNvPr>
          <p:cNvSpPr/>
          <p:nvPr/>
        </p:nvSpPr>
        <p:spPr>
          <a:xfrm>
            <a:off x="6471818" y="445475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CE4257D-61DE-4E3E-A25B-AA0F1725D2F7}"/>
              </a:ext>
            </a:extLst>
          </p:cNvPr>
          <p:cNvSpPr/>
          <p:nvPr/>
        </p:nvSpPr>
        <p:spPr>
          <a:xfrm>
            <a:off x="6771876" y="4454758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새로운 이미지</a:t>
            </a: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7C1ED912-4904-4AC4-AA66-2CE998819A3F}"/>
              </a:ext>
            </a:extLst>
          </p:cNvPr>
          <p:cNvCxnSpPr>
            <a:cxnSpLocks/>
            <a:stCxn id="160" idx="1"/>
            <a:endCxn id="234" idx="1"/>
          </p:cNvCxnSpPr>
          <p:nvPr/>
        </p:nvCxnSpPr>
        <p:spPr>
          <a:xfrm rot="10800000" flipV="1">
            <a:off x="6471818" y="2592748"/>
            <a:ext cx="272532" cy="2004637"/>
          </a:xfrm>
          <a:prstGeom prst="bentConnector3">
            <a:avLst>
              <a:gd name="adj1" fmla="val 2286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23E202D-8F3D-48B8-B4E3-7AB4272AD8B5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F5CCB6-BE98-4E08-8F99-E71F7D2B73ED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417027-B32B-4AF1-ABD0-A4C55B73A3DA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DCDDB6-4B24-4B27-8CEF-E66EC87EF87F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077017-6747-4959-8EB0-CFB1B5A40991}"/>
              </a:ext>
            </a:extLst>
          </p:cNvPr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45CE9DF-649C-4438-8A95-ABE54D5027C2}"/>
              </a:ext>
            </a:extLst>
          </p:cNvPr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각 삼각형 59">
            <a:extLst>
              <a:ext uri="{FF2B5EF4-FFF2-40B4-BE49-F238E27FC236}">
                <a16:creationId xmlns:a16="http://schemas.microsoft.com/office/drawing/2014/main" id="{F0B8BC6E-3B3A-4BE8-8FCC-7096172B430C}"/>
              </a:ext>
            </a:extLst>
          </p:cNvPr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273DEF-D550-4C5E-8DDA-48607CAD965B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시스템 구성도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0BEDEE-3508-43FD-9652-FF4B7AF97844}"/>
              </a:ext>
            </a:extLst>
          </p:cNvPr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7B23EB42-3CAF-468C-B287-65D3A3E4623E}"/>
              </a:ext>
            </a:extLst>
          </p:cNvPr>
          <p:cNvCxnSpPr>
            <a:cxnSpLocks/>
            <a:stCxn id="235" idx="3"/>
            <a:endCxn id="25" idx="1"/>
          </p:cNvCxnSpPr>
          <p:nvPr/>
        </p:nvCxnSpPr>
        <p:spPr>
          <a:xfrm flipH="1" flipV="1">
            <a:off x="2814232" y="1434272"/>
            <a:ext cx="5421176" cy="3163114"/>
          </a:xfrm>
          <a:prstGeom prst="bentConnector5">
            <a:avLst>
              <a:gd name="adj1" fmla="val -5904"/>
              <a:gd name="adj2" fmla="val -15823"/>
              <a:gd name="adj3" fmla="val 1042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26A8E30-20D9-4393-AEED-35AEAD90E1F0}"/>
              </a:ext>
            </a:extLst>
          </p:cNvPr>
          <p:cNvCxnSpPr>
            <a:cxnSpLocks/>
            <a:stCxn id="184" idx="3"/>
            <a:endCxn id="25" idx="1"/>
          </p:cNvCxnSpPr>
          <p:nvPr/>
        </p:nvCxnSpPr>
        <p:spPr>
          <a:xfrm flipH="1" flipV="1">
            <a:off x="2814232" y="1434272"/>
            <a:ext cx="5421176" cy="2236902"/>
          </a:xfrm>
          <a:prstGeom prst="bentConnector5">
            <a:avLst>
              <a:gd name="adj1" fmla="val -5904"/>
              <a:gd name="adj2" fmla="val -63518"/>
              <a:gd name="adj3" fmla="val 1042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E0E1E271-A964-4B40-AF23-897D5D97985F}"/>
              </a:ext>
            </a:extLst>
          </p:cNvPr>
          <p:cNvCxnSpPr>
            <a:cxnSpLocks/>
            <a:stCxn id="186" idx="3"/>
            <a:endCxn id="25" idx="1"/>
          </p:cNvCxnSpPr>
          <p:nvPr/>
        </p:nvCxnSpPr>
        <p:spPr>
          <a:xfrm flipH="1" flipV="1">
            <a:off x="2814232" y="1434272"/>
            <a:ext cx="5421176" cy="2704141"/>
          </a:xfrm>
          <a:prstGeom prst="bentConnector5">
            <a:avLst>
              <a:gd name="adj1" fmla="val -5904"/>
              <a:gd name="adj2" fmla="val -35261"/>
              <a:gd name="adj3" fmla="val 10421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42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프로그램 시연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Program demonstration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61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프로그램 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01643-9145-4A2F-B1E6-0804AB019F8F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C02A6-8DDF-47B2-A842-61720E210F2E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D79F0-12DC-4E9C-ADDB-3FD560618871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4C5A9-7867-4121-90D2-23D60C74BF0A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350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54" y="1543126"/>
            <a:ext cx="209679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6433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2254" y="918011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30C2D-B589-4EF1-AD1D-1A5240E83018}"/>
              </a:ext>
            </a:extLst>
          </p:cNvPr>
          <p:cNvSpPr txBox="1"/>
          <p:nvPr/>
        </p:nvSpPr>
        <p:spPr>
          <a:xfrm>
            <a:off x="251164" y="1564507"/>
            <a:ext cx="196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프로그램 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669D3C-2E02-498F-9C12-7F265C445F53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AEDCE4-12C4-457D-86A4-E88787372F63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7D78AC-0BCB-4D40-A276-6E9178108D5B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CA76B5-806C-4B0B-AB65-436D4D9A4BAD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049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주요 코드 설명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Main Code,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2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47DF9D-62C5-4820-9584-476EB5807D30}"/>
              </a:ext>
            </a:extLst>
          </p:cNvPr>
          <p:cNvSpPr/>
          <p:nvPr/>
        </p:nvSpPr>
        <p:spPr>
          <a:xfrm>
            <a:off x="5017857" y="903832"/>
            <a:ext cx="1219754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9D97A-9ADD-42C4-9503-23D1BE0EDE94}"/>
              </a:ext>
            </a:extLst>
          </p:cNvPr>
          <p:cNvSpPr/>
          <p:nvPr/>
        </p:nvSpPr>
        <p:spPr>
          <a:xfrm>
            <a:off x="2910557" y="903832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930DF-A978-4F8D-A3C3-FC94394D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3646310"/>
            <a:ext cx="4858428" cy="28293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7EDE47-4D14-4CEE-82AD-22FE4816F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547" y="1194266"/>
            <a:ext cx="4515480" cy="18004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C85C29-05F7-44FD-801B-6194B95377DA}"/>
              </a:ext>
            </a:extLst>
          </p:cNvPr>
          <p:cNvSpPr/>
          <p:nvPr/>
        </p:nvSpPr>
        <p:spPr>
          <a:xfrm>
            <a:off x="4175588" y="3346748"/>
            <a:ext cx="1219754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43DFF2-EEBE-4276-976A-DDDAB8D870DB}"/>
              </a:ext>
            </a:extLst>
          </p:cNvPr>
          <p:cNvSpPr/>
          <p:nvPr/>
        </p:nvSpPr>
        <p:spPr>
          <a:xfrm>
            <a:off x="2901985" y="3346748"/>
            <a:ext cx="1273599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True 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A5BFA-3A3F-496A-A015-264659B28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410" y="3305571"/>
            <a:ext cx="3086529" cy="32016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A10B8B-D27B-42FF-BD65-BF9E40021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408" y="1493709"/>
            <a:ext cx="3086531" cy="933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1F1101-E2AE-4CE9-9135-C38CB82B1E9F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8A1701-3A10-42E5-9477-3D6ED9471A2E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EC70A1-BF4A-4F9E-90C3-A80C3F740E30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C4831-6C61-404D-8CAD-C9235C0A2B56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E4B263-162F-453A-8840-306031A8AD3E}"/>
              </a:ext>
            </a:extLst>
          </p:cNvPr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20D202C6-916F-469B-B61E-469D595F7070}"/>
              </a:ext>
            </a:extLst>
          </p:cNvPr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F6A9C5-4C67-4116-9C8F-169EC4D5FC08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77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0EBE1D-8C46-4C91-925A-C798CCF0C148}"/>
              </a:ext>
            </a:extLst>
          </p:cNvPr>
          <p:cNvSpPr/>
          <p:nvPr/>
        </p:nvSpPr>
        <p:spPr>
          <a:xfrm>
            <a:off x="-1" y="6697496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60557-1863-4C85-833E-018F3E537DED}"/>
              </a:ext>
            </a:extLst>
          </p:cNvPr>
          <p:cNvSpPr/>
          <p:nvPr/>
        </p:nvSpPr>
        <p:spPr>
          <a:xfrm>
            <a:off x="0" y="-27384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C166-C2C9-45AB-8B95-3FD64A49CFF5}"/>
              </a:ext>
            </a:extLst>
          </p:cNvPr>
          <p:cNvSpPr txBox="1"/>
          <p:nvPr/>
        </p:nvSpPr>
        <p:spPr>
          <a:xfrm>
            <a:off x="1361067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559C6-2B8E-46CA-82FE-F4E2E19C1DAA}"/>
              </a:ext>
            </a:extLst>
          </p:cNvPr>
          <p:cNvSpPr txBox="1"/>
          <p:nvPr/>
        </p:nvSpPr>
        <p:spPr>
          <a:xfrm>
            <a:off x="4297319" y="2115553"/>
            <a:ext cx="4696772" cy="24565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70CB11-24BE-4783-A648-A893C6262BD3}"/>
              </a:ext>
            </a:extLst>
          </p:cNvPr>
          <p:cNvCxnSpPr>
            <a:cxnSpLocks/>
          </p:cNvCxnSpPr>
          <p:nvPr/>
        </p:nvCxnSpPr>
        <p:spPr>
          <a:xfrm>
            <a:off x="3809340" y="2462517"/>
            <a:ext cx="0" cy="1932965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41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99A17503-52F7-4561-B7D2-D2EFCFAA6735}"/>
              </a:ext>
            </a:extLst>
          </p:cNvPr>
          <p:cNvSpPr/>
          <p:nvPr/>
        </p:nvSpPr>
        <p:spPr>
          <a:xfrm>
            <a:off x="6451600" y="2048628"/>
            <a:ext cx="2673282" cy="2760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D924D-B1A1-4883-8388-56511BC9D8DF}"/>
              </a:ext>
            </a:extLst>
          </p:cNvPr>
          <p:cNvSpPr/>
          <p:nvPr/>
        </p:nvSpPr>
        <p:spPr>
          <a:xfrm>
            <a:off x="3266157" y="2048628"/>
            <a:ext cx="2673282" cy="276074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9D97A-9ADD-42C4-9503-23D1BE0EDE94}"/>
              </a:ext>
            </a:extLst>
          </p:cNvPr>
          <p:cNvSpPr/>
          <p:nvPr/>
        </p:nvSpPr>
        <p:spPr>
          <a:xfrm>
            <a:off x="5083448" y="1192016"/>
            <a:ext cx="2107300" cy="4382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배열 변수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022882-883D-4EC8-9DEB-B2AB8094AF32}"/>
              </a:ext>
            </a:extLst>
          </p:cNvPr>
          <p:cNvSpPr/>
          <p:nvPr/>
        </p:nvSpPr>
        <p:spPr>
          <a:xfrm>
            <a:off x="3530143" y="2264628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C82277-1B42-45EB-8A9A-6EBD3AC2C8DE}"/>
              </a:ext>
            </a:extLst>
          </p:cNvPr>
          <p:cNvSpPr/>
          <p:nvPr/>
        </p:nvSpPr>
        <p:spPr>
          <a:xfrm>
            <a:off x="3530143" y="2893795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img_copy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28C298-A2CC-4CB2-8AB1-F498AB9E3049}"/>
              </a:ext>
            </a:extLst>
          </p:cNvPr>
          <p:cNvSpPr/>
          <p:nvPr/>
        </p:nvSpPr>
        <p:spPr>
          <a:xfrm>
            <a:off x="3530143" y="3522962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img_mask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26F707-E467-4ECE-9FA8-7BA98908E492}"/>
              </a:ext>
            </a:extLst>
          </p:cNvPr>
          <p:cNvSpPr/>
          <p:nvPr/>
        </p:nvSpPr>
        <p:spPr>
          <a:xfrm>
            <a:off x="3530143" y="4152129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img_result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F02A29-5187-4560-B5FC-75C7A163B0DC}"/>
              </a:ext>
            </a:extLst>
          </p:cNvPr>
          <p:cNvSpPr/>
          <p:nvPr/>
        </p:nvSpPr>
        <p:spPr>
          <a:xfrm>
            <a:off x="6736806" y="2264628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Img_backproject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5D9AE0-C266-46F4-9E0E-830A7A853DCE}"/>
              </a:ext>
            </a:extLst>
          </p:cNvPr>
          <p:cNvSpPr/>
          <p:nvPr/>
        </p:nvSpPr>
        <p:spPr>
          <a:xfrm>
            <a:off x="6736806" y="2893795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img_result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58CB8E-3672-4D45-A4ED-C3425D30A590}"/>
              </a:ext>
            </a:extLst>
          </p:cNvPr>
          <p:cNvSpPr/>
          <p:nvPr/>
        </p:nvSpPr>
        <p:spPr>
          <a:xfrm>
            <a:off x="6736806" y="3522962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img_gray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00BAF6-9B2B-4F2F-B962-AAE7E600BE92}"/>
              </a:ext>
            </a:extLst>
          </p:cNvPr>
          <p:cNvSpPr/>
          <p:nvPr/>
        </p:nvSpPr>
        <p:spPr>
          <a:xfrm>
            <a:off x="6736806" y="4152129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err="1">
                <a:solidFill>
                  <a:srgbClr val="272123"/>
                </a:solidFill>
              </a:rPr>
              <a:t>Img</a:t>
            </a:r>
            <a:r>
              <a:rPr lang="en-US" altLang="ko-KR" sz="1500" b="1">
                <a:solidFill>
                  <a:srgbClr val="272123"/>
                </a:solidFill>
              </a:rPr>
              <a:t>_binary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3ABC15-6C7E-4AB7-AF54-79F3530293B8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011FB-227B-4593-836F-7D01BE724DE1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1D36CB-7C1E-46A6-BC7F-28F89DA7D8A5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27F3A2-E869-494E-9343-4BD5AECF1845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88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193F45-641E-4D77-91B4-55A2FD30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75" y="1215066"/>
            <a:ext cx="4791744" cy="4953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45C744-9757-4F29-824C-A4274134B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75" y="2295117"/>
            <a:ext cx="7525800" cy="4191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25383EA-7FEF-4F97-AB70-F76863A92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547" y="4460820"/>
            <a:ext cx="2286319" cy="4191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8EB8E10-FD66-4A04-BFB4-13D2BE331A58}"/>
              </a:ext>
            </a:extLst>
          </p:cNvPr>
          <p:cNvSpPr/>
          <p:nvPr/>
        </p:nvSpPr>
        <p:spPr>
          <a:xfrm>
            <a:off x="2910557" y="911306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0A5AB5-6370-4AA7-AB9E-53B497A0A036}"/>
              </a:ext>
            </a:extLst>
          </p:cNvPr>
          <p:cNvSpPr/>
          <p:nvPr/>
        </p:nvSpPr>
        <p:spPr>
          <a:xfrm>
            <a:off x="3698701" y="911306"/>
            <a:ext cx="1850969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E47B14-0BC0-40B6-8F94-7B08AAA5DF06}"/>
              </a:ext>
            </a:extLst>
          </p:cNvPr>
          <p:cNvSpPr/>
          <p:nvPr/>
        </p:nvSpPr>
        <p:spPr>
          <a:xfrm>
            <a:off x="2901985" y="200397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F1BC71-2C18-4789-9D56-5F7BD0AC24EF}"/>
              </a:ext>
            </a:extLst>
          </p:cNvPr>
          <p:cNvSpPr/>
          <p:nvPr/>
        </p:nvSpPr>
        <p:spPr>
          <a:xfrm>
            <a:off x="3202041" y="2003978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F89B725-9BF9-4F3F-A771-0915DBE8AF5B}"/>
              </a:ext>
            </a:extLst>
          </p:cNvPr>
          <p:cNvSpPr/>
          <p:nvPr/>
        </p:nvSpPr>
        <p:spPr>
          <a:xfrm>
            <a:off x="2901985" y="416484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65EA17C-2A45-4E3F-B71C-AAB1E3C70009}"/>
              </a:ext>
            </a:extLst>
          </p:cNvPr>
          <p:cNvSpPr/>
          <p:nvPr/>
        </p:nvSpPr>
        <p:spPr>
          <a:xfrm>
            <a:off x="3202041" y="4164846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893B50BE-A843-4FD6-85FF-19A4035BD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975" y="3332239"/>
            <a:ext cx="7763958" cy="4477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91448B-E1F5-4D23-B02A-2DF0DFA818F6}"/>
              </a:ext>
            </a:extLst>
          </p:cNvPr>
          <p:cNvSpPr/>
          <p:nvPr/>
        </p:nvSpPr>
        <p:spPr>
          <a:xfrm>
            <a:off x="2901985" y="303626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64DA1A6-B120-4FE1-ACDF-66FFA7A524E5}"/>
              </a:ext>
            </a:extLst>
          </p:cNvPr>
          <p:cNvSpPr/>
          <p:nvPr/>
        </p:nvSpPr>
        <p:spPr>
          <a:xfrm>
            <a:off x="3202041" y="303626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3895A065-2D13-46D7-A2FA-659D32AC4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8271" y="4489589"/>
            <a:ext cx="2055343" cy="21320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1BD67018-7AC1-4A7E-9977-F789B6864A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3080" y="5490131"/>
            <a:ext cx="1196032" cy="11375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38DA232-578F-456D-BA50-43723F3778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557" y="5154376"/>
            <a:ext cx="2155199" cy="14685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9C58C028-5E10-4FA9-906C-DB4FC531C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7857" y="5277372"/>
            <a:ext cx="1173090" cy="1345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9746A7A-84DC-4B05-B0FE-109C57CF4F8E}"/>
              </a:ext>
            </a:extLst>
          </p:cNvPr>
          <p:cNvSpPr/>
          <p:nvPr/>
        </p:nvSpPr>
        <p:spPr>
          <a:xfrm>
            <a:off x="4765699" y="633771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5B94F78-E667-46D0-8D89-522A70D5EEAA}"/>
              </a:ext>
            </a:extLst>
          </p:cNvPr>
          <p:cNvSpPr/>
          <p:nvPr/>
        </p:nvSpPr>
        <p:spPr>
          <a:xfrm>
            <a:off x="6170890" y="633636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3609A63-9C2E-4CA4-BFCB-5879B173B009}"/>
              </a:ext>
            </a:extLst>
          </p:cNvPr>
          <p:cNvSpPr/>
          <p:nvPr/>
        </p:nvSpPr>
        <p:spPr>
          <a:xfrm>
            <a:off x="11393557" y="63151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4AE0C2-5FED-4F4A-9EB7-5096B4F91CC4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6372E-8BC1-4558-963F-8244C69B8502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17A2B-A736-43B6-A0B6-09B613DCECB4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097378-F283-4BE6-8826-AB1ECDE05E84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66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F7E841-43BD-4E8C-9F43-06FF1A202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1204474"/>
            <a:ext cx="7106642" cy="1838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420262E2-8FC2-49E0-9CC1-A00FE037DD7F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8E465C6-C079-4BFD-A2A4-AB2B9F968EE3}"/>
              </a:ext>
            </a:extLst>
          </p:cNvPr>
          <p:cNvSpPr/>
          <p:nvPr/>
        </p:nvSpPr>
        <p:spPr>
          <a:xfrm>
            <a:off x="3210613" y="90706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ROI </a:t>
            </a:r>
            <a:r>
              <a:rPr lang="ko-KR" altLang="en-US" sz="1500" b="1" dirty="0">
                <a:solidFill>
                  <a:srgbClr val="272123"/>
                </a:solidFill>
              </a:rPr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A606F2-93E1-4CD2-AC61-E142F55F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94" y="3429000"/>
            <a:ext cx="2728789" cy="28341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A93FB8-C499-4292-9880-83948D5CE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332" y="3429000"/>
            <a:ext cx="2979962" cy="28341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7C844E-CA15-40B8-9165-319833851DF4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9F341A-EACE-4126-83FE-7F04E6E8D2D8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7D27D8-A2D4-48BB-9DC0-3C3806D57771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189B2-EC17-489D-ADC1-CC5ED2F38E18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949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BE3DD52-E868-4564-BCFB-C778DA46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1207309"/>
            <a:ext cx="3658111" cy="6477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9F4917-F34D-4CF1-8D67-EA795B7A830B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38D9C-CC31-4BC5-ACDE-13745465923C}"/>
              </a:ext>
            </a:extLst>
          </p:cNvPr>
          <p:cNvSpPr/>
          <p:nvPr/>
        </p:nvSpPr>
        <p:spPr>
          <a:xfrm>
            <a:off x="3210613" y="90706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236D2-DF0B-4EA0-A62E-DF454B138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83" y="2195596"/>
            <a:ext cx="8297433" cy="32484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1331BF-5AE1-464B-8604-5C8CA23DCD29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C3261-3B59-4C4F-97FB-583E0FEE1E21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09A02-E285-4ABB-8552-B328FEB6910D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6FBCF9-16CA-4A05-B514-7082DC1D19B9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40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9604252F-413B-4CCF-8A2B-936D13FC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331" y="1198566"/>
            <a:ext cx="7135221" cy="26292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8F2EC4-3AED-4F29-8104-FC50EE122CF3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B1092-341E-4873-80D7-7B5A2A91CC93}"/>
              </a:ext>
            </a:extLst>
          </p:cNvPr>
          <p:cNvSpPr/>
          <p:nvPr/>
        </p:nvSpPr>
        <p:spPr>
          <a:xfrm>
            <a:off x="3210613" y="90706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D74B1F-AA65-4088-981A-46D3612E9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557" y="4206702"/>
            <a:ext cx="4193166" cy="21685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147FDD-DB74-42E0-B4A0-282DB84B1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767" y="4206702"/>
            <a:ext cx="4190728" cy="21685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9B9683-8AC0-49A0-9607-05207F284F69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B4F7D-16FF-40E2-8B60-86D275D11E26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52D588-A14E-4630-86E0-BE9E1CD61194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249B42-FB43-40F6-B7E3-10ED0D7535C6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65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D740AA28-4DCF-4202-9F8B-B76AAD45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1213391"/>
            <a:ext cx="8612634" cy="5141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F21231-B95D-44A5-A44D-EF9CFE447943}"/>
              </a:ext>
            </a:extLst>
          </p:cNvPr>
          <p:cNvSpPr/>
          <p:nvPr/>
        </p:nvSpPr>
        <p:spPr>
          <a:xfrm>
            <a:off x="2910557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B97C38-9EC3-4582-A7C9-D7FA772179BD}"/>
              </a:ext>
            </a:extLst>
          </p:cNvPr>
          <p:cNvSpPr/>
          <p:nvPr/>
        </p:nvSpPr>
        <p:spPr>
          <a:xfrm>
            <a:off x="3210613" y="91314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25AB4-9AAC-4741-8286-5B6C59DD574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5907F-298E-4F24-A527-93AEAEC20F9F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B25B7-2431-421E-9F07-260D20DBB8D2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C9577-37DF-44C4-8424-085BC9B1906A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550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CF65B5-366C-4961-A874-2DCCE3796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547" y="1211101"/>
            <a:ext cx="8612634" cy="28676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82EE79-50FD-454C-ADC8-5F7250CC1583}"/>
              </a:ext>
            </a:extLst>
          </p:cNvPr>
          <p:cNvSpPr/>
          <p:nvPr/>
        </p:nvSpPr>
        <p:spPr>
          <a:xfrm>
            <a:off x="4856374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5125BB-2FC4-4079-9B60-A9ECBBB2DE1E}"/>
              </a:ext>
            </a:extLst>
          </p:cNvPr>
          <p:cNvSpPr/>
          <p:nvPr/>
        </p:nvSpPr>
        <p:spPr>
          <a:xfrm>
            <a:off x="5143730" y="913145"/>
            <a:ext cx="1721797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반전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819083-C58F-435E-B68B-DC47C7B1718A}"/>
              </a:ext>
            </a:extLst>
          </p:cNvPr>
          <p:cNvSpPr/>
          <p:nvPr/>
        </p:nvSpPr>
        <p:spPr>
          <a:xfrm>
            <a:off x="2910557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363DAF-461D-4776-B436-7826F81F69DE}"/>
              </a:ext>
            </a:extLst>
          </p:cNvPr>
          <p:cNvSpPr/>
          <p:nvPr/>
        </p:nvSpPr>
        <p:spPr>
          <a:xfrm>
            <a:off x="3210613" y="91314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3" name="Binary Threshold 2020-11-29 03-07-03">
            <a:hlinkClick r:id="" action="ppaction://media"/>
            <a:extLst>
              <a:ext uri="{FF2B5EF4-FFF2-40B4-BE49-F238E27FC236}">
                <a16:creationId xmlns:a16="http://schemas.microsoft.com/office/drawing/2014/main" id="{6FB830B2-EFC8-499B-8B96-AB09C567D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4004" y="4214848"/>
            <a:ext cx="2347240" cy="24736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C100A1-B65B-4661-B84A-617E8B019283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960C8-4108-413C-962E-0369F6CB23C0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2F75AE-DB7A-4951-A4B5-D1BF310419A4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169F93-1250-4083-B86B-87F10BF59B96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03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5DFDFF-742D-49B2-8D38-3F39C482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548" y="1211101"/>
            <a:ext cx="8612627" cy="30497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0F8115-49E2-4EB9-8787-F4B25AB0E825}"/>
              </a:ext>
            </a:extLst>
          </p:cNvPr>
          <p:cNvSpPr/>
          <p:nvPr/>
        </p:nvSpPr>
        <p:spPr>
          <a:xfrm>
            <a:off x="4843674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m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1E1064-AD38-42B5-830E-2D93CEA1B5FB}"/>
              </a:ext>
            </a:extLst>
          </p:cNvPr>
          <p:cNvSpPr/>
          <p:nvPr/>
        </p:nvSpPr>
        <p:spPr>
          <a:xfrm>
            <a:off x="5143731" y="913145"/>
            <a:ext cx="1721798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전역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적응형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토글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6C1254-8C47-4C9A-85F9-0EFEBC848ED2}"/>
              </a:ext>
            </a:extLst>
          </p:cNvPr>
          <p:cNvSpPr/>
          <p:nvPr/>
        </p:nvSpPr>
        <p:spPr>
          <a:xfrm>
            <a:off x="2910557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190DF0-CAE9-4C70-89A2-0F5E7C427235}"/>
              </a:ext>
            </a:extLst>
          </p:cNvPr>
          <p:cNvSpPr/>
          <p:nvPr/>
        </p:nvSpPr>
        <p:spPr>
          <a:xfrm>
            <a:off x="3210613" y="91314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40" name="Binary Threshold2 2020-11-29 03-12-43">
            <a:hlinkClick r:id="" action="ppaction://media"/>
            <a:extLst>
              <a:ext uri="{FF2B5EF4-FFF2-40B4-BE49-F238E27FC236}">
                <a16:creationId xmlns:a16="http://schemas.microsoft.com/office/drawing/2014/main" id="{F0826057-A83E-439C-B614-03B86E3CA8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80459" y="4406899"/>
            <a:ext cx="2068783" cy="22816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Binary Threshold 2020-11-29 03-14-17">
            <a:hlinkClick r:id="" action="ppaction://media"/>
            <a:extLst>
              <a:ext uri="{FF2B5EF4-FFF2-40B4-BE49-F238E27FC236}">
                <a16:creationId xmlns:a16="http://schemas.microsoft.com/office/drawing/2014/main" id="{EBBA671E-4EB3-4495-8B18-843F19E9B95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37451" y="4406899"/>
            <a:ext cx="2165006" cy="22816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1B982B-BDB8-415E-9207-DF07B029035B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230F9E-A351-42D3-A869-54EC78750ACA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FF24B4-15CC-4E06-9A86-8ED9FE00AA4B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92006C-75FC-45EF-AB4A-33C82B44D930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4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9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592CBD-3AAF-410A-AE7B-BB2F9A79A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550" y="1218652"/>
            <a:ext cx="7563906" cy="28388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5855D4-6997-404B-AA68-32F5E8958745}"/>
              </a:ext>
            </a:extLst>
          </p:cNvPr>
          <p:cNvSpPr/>
          <p:nvPr/>
        </p:nvSpPr>
        <p:spPr>
          <a:xfrm>
            <a:off x="2910557" y="9110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408C75-5757-4063-B448-87763C1EC72C}"/>
              </a:ext>
            </a:extLst>
          </p:cNvPr>
          <p:cNvSpPr/>
          <p:nvPr/>
        </p:nvSpPr>
        <p:spPr>
          <a:xfrm>
            <a:off x="3210613" y="911012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23" name="img_result 2020-11-29 14-40-03">
            <a:hlinkClick r:id="" action="ppaction://media"/>
            <a:extLst>
              <a:ext uri="{FF2B5EF4-FFF2-40B4-BE49-F238E27FC236}">
                <a16:creationId xmlns:a16="http://schemas.microsoft.com/office/drawing/2014/main" id="{F3F0F70C-4EC0-45BB-B367-979C113B2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0550" y="4222375"/>
            <a:ext cx="2333011" cy="24630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A2E196-D8F0-47FC-97E9-1905B010E80D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F6C459-01F0-409F-9800-92E5DFA6370A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79F8F9-EDFB-4092-AC03-FB65F05E8456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05AF46-AD37-4401-9171-059E32F3C15D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99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004128-91CF-42E4-B89B-1D396004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30" y="1207512"/>
            <a:ext cx="6888701" cy="52309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5855D4-6997-404B-AA68-32F5E8958745}"/>
              </a:ext>
            </a:extLst>
          </p:cNvPr>
          <p:cNvSpPr/>
          <p:nvPr/>
        </p:nvSpPr>
        <p:spPr>
          <a:xfrm>
            <a:off x="2910557" y="9110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408C75-5757-4063-B448-87763C1EC72C}"/>
              </a:ext>
            </a:extLst>
          </p:cNvPr>
          <p:cNvSpPr/>
          <p:nvPr/>
        </p:nvSpPr>
        <p:spPr>
          <a:xfrm>
            <a:off x="3210613" y="911012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A4437-FAAE-4955-B0AF-79CD1A60E8DC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CEDD20-D7E1-4B8C-ABF8-15129F7CFC2C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5B27B1-B841-40EB-A7FD-74B7CF4D0768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114BA9-6B04-4884-AF7A-AE3983955191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801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소개 및 개발 배경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Introduction,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C120E3-7710-4B73-87D9-F51CFDF4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912" y="4246067"/>
            <a:ext cx="4311522" cy="23287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3DA4248-3168-4580-9322-3AACEA73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715" y="1217951"/>
            <a:ext cx="7983064" cy="24673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0B9004-E120-4848-990E-C88911A01E3F}"/>
              </a:ext>
            </a:extLst>
          </p:cNvPr>
          <p:cNvSpPr/>
          <p:nvPr/>
        </p:nvSpPr>
        <p:spPr>
          <a:xfrm>
            <a:off x="2910557" y="9110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D2413D-1682-4419-806A-00A75868A0BC}"/>
              </a:ext>
            </a:extLst>
          </p:cNvPr>
          <p:cNvSpPr/>
          <p:nvPr/>
        </p:nvSpPr>
        <p:spPr>
          <a:xfrm>
            <a:off x="3210613" y="911012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A890F-335E-403D-85A8-920DC4F131AB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3AED8-D2BB-44E7-94E4-913110CC04BA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F8403-F554-4D8F-93D9-F2668C4C5A76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F3145-8AAC-49F8-9664-A400D2D7194C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86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7404" y="890656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7403" y="1560389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선정 이유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437A7E-3480-4C28-AAD6-9F5DE44697E1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435669-2A08-4E40-BE94-2B5694A39298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 기술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E4CF5C-5CEA-44E7-8183-54440A657C56}"/>
              </a:ext>
            </a:extLst>
          </p:cNvPr>
          <p:cNvSpPr txBox="1"/>
          <p:nvPr/>
        </p:nvSpPr>
        <p:spPr>
          <a:xfrm>
            <a:off x="3999188" y="946292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알파 채널이 추가된 </a:t>
            </a:r>
            <a:r>
              <a:rPr lang="en-US" altLang="ko-KR" sz="28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png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파일 만들기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2A3734C-731D-4EEB-B806-174A95F4CDDE}"/>
              </a:ext>
            </a:extLst>
          </p:cNvPr>
          <p:cNvGrpSpPr/>
          <p:nvPr/>
        </p:nvGrpSpPr>
        <p:grpSpPr>
          <a:xfrm>
            <a:off x="3220033" y="1867123"/>
            <a:ext cx="3834148" cy="2728169"/>
            <a:chOff x="3004770" y="2025878"/>
            <a:chExt cx="3834148" cy="272816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A4FE7B7-0400-468C-BB82-28A478CF7A61}"/>
                </a:ext>
              </a:extLst>
            </p:cNvPr>
            <p:cNvGrpSpPr/>
            <p:nvPr/>
          </p:nvGrpSpPr>
          <p:grpSpPr>
            <a:xfrm>
              <a:off x="3004770" y="2025878"/>
              <a:ext cx="3446155" cy="2487003"/>
              <a:chOff x="3054036" y="1867123"/>
              <a:chExt cx="3446155" cy="2487003"/>
            </a:xfrm>
          </p:grpSpPr>
          <p:pic>
            <p:nvPicPr>
              <p:cNvPr id="46" name="그림 45" descr="잔디, 사람, 실외, 먹는이(가) 표시된 사진&#10;&#10;자동 생성된 설명">
                <a:extLst>
                  <a:ext uri="{FF2B5EF4-FFF2-40B4-BE49-F238E27FC236}">
                    <a16:creationId xmlns:a16="http://schemas.microsoft.com/office/drawing/2014/main" id="{0C972608-3E19-46AA-8631-0ABBCB3A2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4036" y="1867123"/>
                <a:ext cx="3446155" cy="248700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BEDACFFE-8DFC-4A52-A7C6-349DED89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1470" y="2349839"/>
                <a:ext cx="1028700" cy="12573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5F343A9-3795-428A-8445-FF14AF7F71F9}"/>
                </a:ext>
              </a:extLst>
            </p:cNvPr>
            <p:cNvGrpSpPr/>
            <p:nvPr/>
          </p:nvGrpSpPr>
          <p:grpSpPr>
            <a:xfrm>
              <a:off x="5204299" y="3946499"/>
              <a:ext cx="1634619" cy="807548"/>
              <a:chOff x="4130170" y="4416325"/>
              <a:chExt cx="1634619" cy="807548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70057797-59A9-4E16-AD71-3DFFCE20AE92}"/>
                  </a:ext>
                </a:extLst>
              </p:cNvPr>
              <p:cNvSpPr/>
              <p:nvPr/>
            </p:nvSpPr>
            <p:spPr>
              <a:xfrm>
                <a:off x="4130170" y="4416325"/>
                <a:ext cx="1634619" cy="8075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+mn-ea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B44C785-9A71-4C55-9276-7D097124ADFF}"/>
                  </a:ext>
                </a:extLst>
              </p:cNvPr>
              <p:cNvSpPr txBox="1"/>
              <p:nvPr/>
            </p:nvSpPr>
            <p:spPr>
              <a:xfrm>
                <a:off x="4434558" y="4607576"/>
                <a:ext cx="1019847" cy="40011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272123"/>
                    </a:solidFill>
                    <a:latin typeface="+mn-ea"/>
                  </a:rPr>
                  <a:t>.JPG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F31A06-CA0D-4ED4-A15E-9B3325FE7FBF}"/>
              </a:ext>
            </a:extLst>
          </p:cNvPr>
          <p:cNvGrpSpPr/>
          <p:nvPr/>
        </p:nvGrpSpPr>
        <p:grpSpPr>
          <a:xfrm>
            <a:off x="7508160" y="1867123"/>
            <a:ext cx="3820748" cy="2725597"/>
            <a:chOff x="7409914" y="2025878"/>
            <a:chExt cx="3820748" cy="272559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B8D4307-FE3D-45E2-A9E9-FCABC3020283}"/>
                </a:ext>
              </a:extLst>
            </p:cNvPr>
            <p:cNvGrpSpPr/>
            <p:nvPr/>
          </p:nvGrpSpPr>
          <p:grpSpPr>
            <a:xfrm>
              <a:off x="7409914" y="2025878"/>
              <a:ext cx="3446155" cy="2487003"/>
              <a:chOff x="7908442" y="1867123"/>
              <a:chExt cx="3446155" cy="2487003"/>
            </a:xfrm>
          </p:grpSpPr>
          <p:pic>
            <p:nvPicPr>
              <p:cNvPr id="54" name="그림 53" descr="잔디, 사람, 실외, 먹는이(가) 표시된 사진&#10;&#10;자동 생성된 설명">
                <a:extLst>
                  <a:ext uri="{FF2B5EF4-FFF2-40B4-BE49-F238E27FC236}">
                    <a16:creationId xmlns:a16="http://schemas.microsoft.com/office/drawing/2014/main" id="{BF7BFE88-BB95-40B7-87FD-493EB626E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8442" y="1867123"/>
                <a:ext cx="3446155" cy="248700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0" name="그림 59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F9EF417-CE2D-486E-897D-7FF8632CE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3018" y="2349834"/>
                <a:ext cx="1026800" cy="1257305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B8E4A7E-0CB7-45C9-95EF-1E1C306FC296}"/>
                </a:ext>
              </a:extLst>
            </p:cNvPr>
            <p:cNvGrpSpPr/>
            <p:nvPr/>
          </p:nvGrpSpPr>
          <p:grpSpPr>
            <a:xfrm>
              <a:off x="9596055" y="3949070"/>
              <a:ext cx="1634607" cy="802405"/>
              <a:chOff x="7935014" y="4403795"/>
              <a:chExt cx="1634607" cy="80240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88C145E-1F73-431A-89E9-861CFF43D05E}"/>
                  </a:ext>
                </a:extLst>
              </p:cNvPr>
              <p:cNvSpPr/>
              <p:nvPr/>
            </p:nvSpPr>
            <p:spPr>
              <a:xfrm>
                <a:off x="7935014" y="4403795"/>
                <a:ext cx="1634607" cy="8024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B6E5031-A4F4-467B-8BA7-65EA02B9A7A1}"/>
                  </a:ext>
                </a:extLst>
              </p:cNvPr>
              <p:cNvSpPr txBox="1"/>
              <p:nvPr/>
            </p:nvSpPr>
            <p:spPr>
              <a:xfrm>
                <a:off x="8242395" y="4604943"/>
                <a:ext cx="1019847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272123"/>
                    </a:solidFill>
                    <a:latin typeface="+mn-ea"/>
                  </a:rPr>
                  <a:t>.PNG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1333951-3345-4EE4-A143-2194A2DD4A0F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3E6CF51-3B17-414A-8815-CF5436303F48}"/>
              </a:ext>
            </a:extLst>
          </p:cNvPr>
          <p:cNvGrpSpPr/>
          <p:nvPr/>
        </p:nvGrpSpPr>
        <p:grpSpPr>
          <a:xfrm>
            <a:off x="2778620" y="5049741"/>
            <a:ext cx="5074610" cy="430887"/>
            <a:chOff x="6715613" y="4604967"/>
            <a:chExt cx="4989533" cy="4308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503361-04D0-440B-921C-7874A7F250A3}"/>
                </a:ext>
              </a:extLst>
            </p:cNvPr>
            <p:cNvSpPr txBox="1"/>
            <p:nvPr/>
          </p:nvSpPr>
          <p:spPr>
            <a:xfrm>
              <a:off x="7181576" y="4604967"/>
              <a:ext cx="45235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 응용 </a:t>
              </a:r>
              <a:r>
                <a:rPr lang="en-US" altLang="ko-KR" sz="2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: </a:t>
              </a:r>
              <a:r>
                <a:rPr lang="ko-KR" altLang="en-US" sz="2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코디 시뮬레이터</a:t>
              </a:r>
              <a:endPara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1411EFE-44A3-48B9-B2E9-06EF7305521B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8" name="갈매기형 수장 11">
                <a:extLst>
                  <a:ext uri="{FF2B5EF4-FFF2-40B4-BE49-F238E27FC236}">
                    <a16:creationId xmlns:a16="http://schemas.microsoft.com/office/drawing/2014/main" id="{C887208F-BC0B-4C17-8FEC-A84FC3BB2357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갈매기형 수장 12">
                <a:extLst>
                  <a:ext uri="{FF2B5EF4-FFF2-40B4-BE49-F238E27FC236}">
                    <a16:creationId xmlns:a16="http://schemas.microsoft.com/office/drawing/2014/main" id="{DC1B2D6B-E864-4C72-8B03-91B0BC175CFE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99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37404" y="1543126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6433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 기술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30C2D-B589-4EF1-AD1D-1A5240E83018}"/>
              </a:ext>
            </a:extLst>
          </p:cNvPr>
          <p:cNvSpPr txBox="1"/>
          <p:nvPr/>
        </p:nvSpPr>
        <p:spPr>
          <a:xfrm>
            <a:off x="865029" y="1564507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선정 이유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488F3A-A879-49E8-9526-70EA08AD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48" y="1816625"/>
            <a:ext cx="4034196" cy="1609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8AFBA4-CE5C-4C8F-85AA-45782C4CF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676" y="3680750"/>
            <a:ext cx="3491268" cy="1599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C15986-512A-4B14-AA53-CCA45C2FFAEF}"/>
              </a:ext>
            </a:extLst>
          </p:cNvPr>
          <p:cNvSpPr txBox="1"/>
          <p:nvPr/>
        </p:nvSpPr>
        <p:spPr>
          <a:xfrm>
            <a:off x="3999188" y="923675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불투명도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Alpha channel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149D1-CA20-4607-9731-C551F918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499" y="1823457"/>
            <a:ext cx="4034196" cy="1605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6C01B64-9DEA-4C48-9473-365107B3C58C}"/>
              </a:ext>
            </a:extLst>
          </p:cNvPr>
          <p:cNvGrpSpPr/>
          <p:nvPr/>
        </p:nvGrpSpPr>
        <p:grpSpPr>
          <a:xfrm>
            <a:off x="2778621" y="4401961"/>
            <a:ext cx="5066665" cy="400110"/>
            <a:chOff x="6715613" y="3957187"/>
            <a:chExt cx="5066665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A71D1AA-B990-40E5-8E58-218732B9CDF3}"/>
                </a:ext>
              </a:extLst>
            </p:cNvPr>
            <p:cNvSpPr txBox="1"/>
            <p:nvPr/>
          </p:nvSpPr>
          <p:spPr>
            <a:xfrm>
              <a:off x="7181576" y="3957187"/>
              <a:ext cx="4600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크로마키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가중치 연산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 이용한 합성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02E4DD-7734-4F69-A25A-082659177E06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61" name="갈매기형 수장 11">
                <a:extLst>
                  <a:ext uri="{FF2B5EF4-FFF2-40B4-BE49-F238E27FC236}">
                    <a16:creationId xmlns:a16="http://schemas.microsoft.com/office/drawing/2014/main" id="{B48379A8-349F-40DF-9899-4A4250809CD1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62" name="갈매기형 수장 12">
                <a:extLst>
                  <a:ext uri="{FF2B5EF4-FFF2-40B4-BE49-F238E27FC236}">
                    <a16:creationId xmlns:a16="http://schemas.microsoft.com/office/drawing/2014/main" id="{67F1A7C2-6662-4FB5-9106-921365885FE4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6B6C97-095E-491F-93D3-2C45ADBE34F7}"/>
              </a:ext>
            </a:extLst>
          </p:cNvPr>
          <p:cNvGrpSpPr/>
          <p:nvPr/>
        </p:nvGrpSpPr>
        <p:grpSpPr>
          <a:xfrm>
            <a:off x="2778620" y="5049741"/>
            <a:ext cx="5074610" cy="400110"/>
            <a:chOff x="6715613" y="4604967"/>
            <a:chExt cx="4989533" cy="40011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9EE318-11C4-4BC1-81D5-0F8685BF3F32}"/>
                </a:ext>
              </a:extLst>
            </p:cNvPr>
            <p:cNvSpPr txBox="1"/>
            <p:nvPr/>
          </p:nvSpPr>
          <p:spPr>
            <a:xfrm>
              <a:off x="7181576" y="4604967"/>
              <a:ext cx="4523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합성 할 때마다 적절한 연산 수행 필요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69E4CBB-8DFC-4A13-BF1A-775CCE9FBBB6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73" name="갈매기형 수장 11">
                <a:extLst>
                  <a:ext uri="{FF2B5EF4-FFF2-40B4-BE49-F238E27FC236}">
                    <a16:creationId xmlns:a16="http://schemas.microsoft.com/office/drawing/2014/main" id="{70C59850-47E0-4D19-A952-4C91FCB1AA3E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4" name="갈매기형 수장 12">
                <a:extLst>
                  <a:ext uri="{FF2B5EF4-FFF2-40B4-BE49-F238E27FC236}">
                    <a16:creationId xmlns:a16="http://schemas.microsoft.com/office/drawing/2014/main" id="{2A0FA886-F577-4EC8-A812-A1775BEA8C7B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FD3C2D-E07A-40AA-B429-67BE8623BA7F}"/>
              </a:ext>
            </a:extLst>
          </p:cNvPr>
          <p:cNvGrpSpPr/>
          <p:nvPr/>
        </p:nvGrpSpPr>
        <p:grpSpPr>
          <a:xfrm>
            <a:off x="2778620" y="5697521"/>
            <a:ext cx="5066651" cy="400110"/>
            <a:chOff x="6715613" y="5252747"/>
            <a:chExt cx="4949888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E389D2-0DC5-4332-8FAD-482788D0A909}"/>
                </a:ext>
              </a:extLst>
            </p:cNvPr>
            <p:cNvSpPr txBox="1"/>
            <p:nvPr/>
          </p:nvSpPr>
          <p:spPr>
            <a:xfrm>
              <a:off x="7181576" y="5252747"/>
              <a:ext cx="4483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“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Alpha channel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”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응용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18A8DC0-D5CE-44C5-906B-845B865BC055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29" name="갈매기형 수장 11">
                <a:extLst>
                  <a:ext uri="{FF2B5EF4-FFF2-40B4-BE49-F238E27FC236}">
                    <a16:creationId xmlns:a16="http://schemas.microsoft.com/office/drawing/2014/main" id="{DCEAECD0-840C-473F-9891-3105AFA1DF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갈매기형 수장 12">
                <a:extLst>
                  <a:ext uri="{FF2B5EF4-FFF2-40B4-BE49-F238E27FC236}">
                    <a16:creationId xmlns:a16="http://schemas.microsoft.com/office/drawing/2014/main" id="{347BE54A-DCE0-41CE-AAC5-71368325C096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05857E-7079-4800-8DE1-FB6CB50DC197}"/>
              </a:ext>
            </a:extLst>
          </p:cNvPr>
          <p:cNvSpPr txBox="1"/>
          <p:nvPr/>
        </p:nvSpPr>
        <p:spPr>
          <a:xfrm>
            <a:off x="3323499" y="3754181"/>
            <a:ext cx="1019847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.JPG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CE2F84-89BF-493C-B1AC-AFCF0D4DF0CE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940C8E-A3E4-4A87-8415-BA7EC3628CF1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8AD63-D773-4779-97CF-B48B43019918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110480-0E6B-4E25-B0A5-A240F967AD83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98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37404" y="2178333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7403" y="1560389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선정 이유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사용 기술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A06CD2-3B65-4E51-8967-A252CEE8E877}"/>
              </a:ext>
            </a:extLst>
          </p:cNvPr>
          <p:cNvGrpSpPr/>
          <p:nvPr/>
        </p:nvGrpSpPr>
        <p:grpSpPr>
          <a:xfrm>
            <a:off x="2959443" y="1960499"/>
            <a:ext cx="6009600" cy="400110"/>
            <a:chOff x="6715613" y="5252747"/>
            <a:chExt cx="5871106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4D913B-58CB-4AB5-A411-D3DF31FEB239}"/>
                </a:ext>
              </a:extLst>
            </p:cNvPr>
            <p:cNvSpPr txBox="1"/>
            <p:nvPr/>
          </p:nvSpPr>
          <p:spPr>
            <a:xfrm>
              <a:off x="7181576" y="5252747"/>
              <a:ext cx="540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창 관리 및 이벤트 처리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트랙바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68A05C4-A8A0-4203-B184-14ACC522EF5C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29" name="갈매기형 수장 11">
                <a:extLst>
                  <a:ext uri="{FF2B5EF4-FFF2-40B4-BE49-F238E27FC236}">
                    <a16:creationId xmlns:a16="http://schemas.microsoft.com/office/drawing/2014/main" id="{6631941D-31FA-4E16-BC21-5A5583C3BEB5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갈매기형 수장 12">
                <a:extLst>
                  <a:ext uri="{FF2B5EF4-FFF2-40B4-BE49-F238E27FC236}">
                    <a16:creationId xmlns:a16="http://schemas.microsoft.com/office/drawing/2014/main" id="{9982CC3C-B912-4512-8AF3-1C3270D92D76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5A4203-F983-40FE-8A1A-2CD2CCCC210C}"/>
              </a:ext>
            </a:extLst>
          </p:cNvPr>
          <p:cNvSpPr txBox="1"/>
          <p:nvPr/>
        </p:nvSpPr>
        <p:spPr>
          <a:xfrm>
            <a:off x="3999188" y="923675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프로세스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관심영역 추출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연산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10BBBC-2DCE-4C81-A78B-D9ED17068F3C}"/>
              </a:ext>
            </a:extLst>
          </p:cNvPr>
          <p:cNvGrpSpPr/>
          <p:nvPr/>
        </p:nvGrpSpPr>
        <p:grpSpPr>
          <a:xfrm>
            <a:off x="2963816" y="2636471"/>
            <a:ext cx="6006552" cy="400110"/>
            <a:chOff x="6715613" y="3957187"/>
            <a:chExt cx="6006552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ECD4C4-9DC4-43A6-B907-7A19A439099A}"/>
                </a:ext>
              </a:extLst>
            </p:cNvPr>
            <p:cNvSpPr txBox="1"/>
            <p:nvPr/>
          </p:nvSpPr>
          <p:spPr>
            <a:xfrm>
              <a:off x="7181575" y="3957187"/>
              <a:ext cx="5540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ROI,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역투영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쓰레시홀드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마스킹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76525B2-055B-4552-B9A4-57E38134A0A2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36" name="갈매기형 수장 11">
                <a:extLst>
                  <a:ext uri="{FF2B5EF4-FFF2-40B4-BE49-F238E27FC236}">
                    <a16:creationId xmlns:a16="http://schemas.microsoft.com/office/drawing/2014/main" id="{612B2F70-98D0-4665-9B8B-88D29E9894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갈매기형 수장 12">
                <a:extLst>
                  <a:ext uri="{FF2B5EF4-FFF2-40B4-BE49-F238E27FC236}">
                    <a16:creationId xmlns:a16="http://schemas.microsoft.com/office/drawing/2014/main" id="{D6995F56-1748-4CEF-AC98-F82ED921AF24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17F71B7-3D77-4F78-BB1D-9C596B0F9254}"/>
              </a:ext>
            </a:extLst>
          </p:cNvPr>
          <p:cNvGrpSpPr/>
          <p:nvPr/>
        </p:nvGrpSpPr>
        <p:grpSpPr>
          <a:xfrm>
            <a:off x="2963815" y="3307401"/>
            <a:ext cx="6006554" cy="400110"/>
            <a:chOff x="6715613" y="4604967"/>
            <a:chExt cx="5905853" cy="4001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0E30B8-DF7E-4845-89DA-381958FF0E0D}"/>
                </a:ext>
              </a:extLst>
            </p:cNvPr>
            <p:cNvSpPr txBox="1"/>
            <p:nvPr/>
          </p:nvSpPr>
          <p:spPr>
            <a:xfrm>
              <a:off x="7181575" y="4604967"/>
              <a:ext cx="543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이미지 색상 표현 방식 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– HSV, RGB, RGBA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77426ED-7687-4C98-9A42-76EDD7B272F3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1" name="갈매기형 수장 11">
                <a:extLst>
                  <a:ext uri="{FF2B5EF4-FFF2-40B4-BE49-F238E27FC236}">
                    <a16:creationId xmlns:a16="http://schemas.microsoft.com/office/drawing/2014/main" id="{C91BFF4F-7173-48FC-954A-6CAD0892838B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갈매기형 수장 12">
                <a:extLst>
                  <a:ext uri="{FF2B5EF4-FFF2-40B4-BE49-F238E27FC236}">
                    <a16:creationId xmlns:a16="http://schemas.microsoft.com/office/drawing/2014/main" id="{4DAE1912-4EC4-4E5E-A78E-B215D4FD75BD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6761DCE-F45A-43C9-9DA8-53A587430D36}"/>
              </a:ext>
            </a:extLst>
          </p:cNvPr>
          <p:cNvGrpSpPr/>
          <p:nvPr/>
        </p:nvGrpSpPr>
        <p:grpSpPr>
          <a:xfrm>
            <a:off x="2963815" y="3978563"/>
            <a:ext cx="7273487" cy="400110"/>
            <a:chOff x="6715613" y="4604967"/>
            <a:chExt cx="7151545" cy="4001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B818E7F-CB6E-4552-8F24-9285A9735A3E}"/>
                </a:ext>
              </a:extLst>
            </p:cNvPr>
            <p:cNvSpPr txBox="1"/>
            <p:nvPr/>
          </p:nvSpPr>
          <p:spPr>
            <a:xfrm>
              <a:off x="7181575" y="4604967"/>
              <a:ext cx="66855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Bitwise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연산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필터링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노이즈 처리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–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컨볼루전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모폴로지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AA5E715-844D-4618-B568-804665C8F32B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6" name="갈매기형 수장 11">
                <a:extLst>
                  <a:ext uri="{FF2B5EF4-FFF2-40B4-BE49-F238E27FC236}">
                    <a16:creationId xmlns:a16="http://schemas.microsoft.com/office/drawing/2014/main" id="{BC4E28DE-CD52-4875-9547-E920B0F39DF4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갈매기형 수장 12">
                <a:extLst>
                  <a:ext uri="{FF2B5EF4-FFF2-40B4-BE49-F238E27FC236}">
                    <a16:creationId xmlns:a16="http://schemas.microsoft.com/office/drawing/2014/main" id="{D14201E7-CA9C-436C-BFDD-FD4D2B3A86B2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ACA9632-E95B-4527-98CF-39AB4B60F56D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148C7E-0845-43CE-8BE5-17800938E1E9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2E12DC-DFCF-42E3-8F4F-3D8ED7D15593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D76446-DB85-40A6-8732-1D7E7917624F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072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프로그램 설명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Program Description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27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A12D04-B38C-479A-9568-912D69A177A4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6053C9-95A7-4AAB-8467-7F0B5012F625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250F4EA-F264-4555-8588-3F67B90F8F3D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86F112C-5395-4788-AC55-F2669696EED4}"/>
              </a:ext>
            </a:extLst>
          </p:cNvPr>
          <p:cNvGrpSpPr/>
          <p:nvPr/>
        </p:nvGrpSpPr>
        <p:grpSpPr>
          <a:xfrm>
            <a:off x="3338357" y="3764562"/>
            <a:ext cx="4618559" cy="2392543"/>
            <a:chOff x="3338357" y="3764562"/>
            <a:chExt cx="4618559" cy="239254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C6A9B1-D39A-42C0-B317-67D356A06272}"/>
                </a:ext>
              </a:extLst>
            </p:cNvPr>
            <p:cNvGrpSpPr/>
            <p:nvPr/>
          </p:nvGrpSpPr>
          <p:grpSpPr>
            <a:xfrm>
              <a:off x="3338357" y="3771982"/>
              <a:ext cx="3808485" cy="309656"/>
              <a:chOff x="3338357" y="3771982"/>
              <a:chExt cx="3808485" cy="309656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46940761-CA24-469F-B6F0-7C1BEFB68235}"/>
                  </a:ext>
                </a:extLst>
              </p:cNvPr>
              <p:cNvSpPr/>
              <p:nvPr/>
            </p:nvSpPr>
            <p:spPr>
              <a:xfrm>
                <a:off x="3493183" y="3778072"/>
                <a:ext cx="3653659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선택 영역 노이즈 제거 및 추가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제거</a:t>
                </a: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0725EB6-5C34-49E1-B9F4-78FCDFEF9CD4}"/>
                  </a:ext>
                </a:extLst>
              </p:cNvPr>
              <p:cNvSpPr/>
              <p:nvPr/>
            </p:nvSpPr>
            <p:spPr>
              <a:xfrm>
                <a:off x="3338357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4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3D418FF-55E8-4E00-807A-2885A8C07F49}"/>
                </a:ext>
              </a:extLst>
            </p:cNvPr>
            <p:cNvGrpSpPr/>
            <p:nvPr/>
          </p:nvGrpSpPr>
          <p:grpSpPr>
            <a:xfrm>
              <a:off x="3799285" y="4248777"/>
              <a:ext cx="2718769" cy="1908328"/>
              <a:chOff x="3799285" y="4248777"/>
              <a:chExt cx="2718769" cy="1908328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B141FEC-9DA3-44A2-81B5-40FC5CC1E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6674" y="4248778"/>
                <a:ext cx="1361380" cy="1908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827A05C0-34A2-4DB0-8065-0AC677545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9285" y="4248777"/>
                <a:ext cx="1357389" cy="1908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33" name="화살표: 오른쪽 132">
              <a:extLst>
                <a:ext uri="{FF2B5EF4-FFF2-40B4-BE49-F238E27FC236}">
                  <a16:creationId xmlns:a16="http://schemas.microsoft.com/office/drawing/2014/main" id="{E698B9E1-9A9D-4073-A2C8-C260C4CDCDCE}"/>
                </a:ext>
              </a:extLst>
            </p:cNvPr>
            <p:cNvSpPr/>
            <p:nvPr/>
          </p:nvSpPr>
          <p:spPr>
            <a:xfrm>
              <a:off x="7316783" y="3764562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B1B8353-9B61-4B0C-8688-85F0CD3553D5}"/>
              </a:ext>
            </a:extLst>
          </p:cNvPr>
          <p:cNvGrpSpPr/>
          <p:nvPr/>
        </p:nvGrpSpPr>
        <p:grpSpPr>
          <a:xfrm>
            <a:off x="8076819" y="3771982"/>
            <a:ext cx="2955204" cy="2537338"/>
            <a:chOff x="8076819" y="3771982"/>
            <a:chExt cx="2955204" cy="253733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E3021E9-66DD-41AC-9B26-2E0E99B33AB9}"/>
                </a:ext>
              </a:extLst>
            </p:cNvPr>
            <p:cNvGrpSpPr/>
            <p:nvPr/>
          </p:nvGrpSpPr>
          <p:grpSpPr>
            <a:xfrm>
              <a:off x="8076819" y="3771982"/>
              <a:ext cx="2510623" cy="309656"/>
              <a:chOff x="8076819" y="3771982"/>
              <a:chExt cx="2510623" cy="309656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8FE80C2-2D88-483E-ADF8-5B53E1650EB1}"/>
                  </a:ext>
                </a:extLst>
              </p:cNvPr>
              <p:cNvSpPr/>
              <p:nvPr/>
            </p:nvSpPr>
            <p:spPr>
              <a:xfrm>
                <a:off x="8231646" y="3778072"/>
                <a:ext cx="2355796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미리보기 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저장</a:t>
                </a: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44F8BBA1-66B2-4306-9104-F16EDF8FCDAB}"/>
                  </a:ext>
                </a:extLst>
              </p:cNvPr>
              <p:cNvSpPr/>
              <p:nvPr/>
            </p:nvSpPr>
            <p:spPr>
              <a:xfrm>
                <a:off x="8076819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5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D08A712-4B85-4C60-A7CE-32C873801895}"/>
                </a:ext>
              </a:extLst>
            </p:cNvPr>
            <p:cNvGrpSpPr/>
            <p:nvPr/>
          </p:nvGrpSpPr>
          <p:grpSpPr>
            <a:xfrm>
              <a:off x="8160453" y="3907458"/>
              <a:ext cx="2871570" cy="2401862"/>
              <a:chOff x="8160453" y="3907458"/>
              <a:chExt cx="2871570" cy="240186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56F4E33-8F08-487F-A7D0-953C2946C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0453" y="4248777"/>
                <a:ext cx="1357387" cy="19083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2" name="그림 41" descr="사람, 어두운이(가) 표시된 사진&#10;&#10;자동 생성된 설명">
                <a:extLst>
                  <a:ext uri="{FF2B5EF4-FFF2-40B4-BE49-F238E27FC236}">
                    <a16:creationId xmlns:a16="http://schemas.microsoft.com/office/drawing/2014/main" id="{AF0828B5-FDEA-4ABF-9B71-3E11CA7EB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0471" y="3907458"/>
                <a:ext cx="2001552" cy="2401862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7B28F4B-A51B-4E61-92AE-2A7829E19ECC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B7868E-5E54-40DC-B70A-6EC769DD6635}"/>
              </a:ext>
            </a:extLst>
          </p:cNvPr>
          <p:cNvSpPr/>
          <p:nvPr/>
        </p:nvSpPr>
        <p:spPr>
          <a:xfrm>
            <a:off x="236283" y="3771982"/>
            <a:ext cx="1774629" cy="126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</a:t>
            </a: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추가하여 저장하는</a:t>
            </a:r>
            <a:endParaRPr lang="en-US" altLang="ko-KR" sz="1500" b="1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첫 번째 프로그램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795ABE-66AA-4E6E-B65F-F0C9A189763C}"/>
              </a:ext>
            </a:extLst>
          </p:cNvPr>
          <p:cNvSpPr/>
          <p:nvPr/>
        </p:nvSpPr>
        <p:spPr>
          <a:xfrm>
            <a:off x="236284" y="3771983"/>
            <a:ext cx="286120" cy="286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8C14455-0512-499C-8B9A-58A21546A88C}"/>
              </a:ext>
            </a:extLst>
          </p:cNvPr>
          <p:cNvGrpSpPr/>
          <p:nvPr/>
        </p:nvGrpSpPr>
        <p:grpSpPr>
          <a:xfrm>
            <a:off x="2579543" y="619718"/>
            <a:ext cx="2794754" cy="2793922"/>
            <a:chOff x="2579543" y="619718"/>
            <a:chExt cx="2794754" cy="279392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2B96033-F9AF-4C81-AF30-FAC30F235AF9}"/>
                </a:ext>
              </a:extLst>
            </p:cNvPr>
            <p:cNvGrpSpPr/>
            <p:nvPr/>
          </p:nvGrpSpPr>
          <p:grpSpPr>
            <a:xfrm>
              <a:off x="2579543" y="1026076"/>
              <a:ext cx="2003187" cy="309655"/>
              <a:chOff x="2579543" y="1026076"/>
              <a:chExt cx="2003187" cy="30965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42DC6A2-44DF-4633-9116-5107E049EBB3}"/>
                  </a:ext>
                </a:extLst>
              </p:cNvPr>
              <p:cNvSpPr/>
              <p:nvPr/>
            </p:nvSpPr>
            <p:spPr>
              <a:xfrm>
                <a:off x="2797237" y="1026079"/>
                <a:ext cx="1785493" cy="3096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파일 경로 입력</a:t>
                </a: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DC70F613-09C8-4813-BADF-09C626019E9B}"/>
                  </a:ext>
                </a:extLst>
              </p:cNvPr>
              <p:cNvSpPr/>
              <p:nvPr/>
            </p:nvSpPr>
            <p:spPr>
              <a:xfrm>
                <a:off x="2579543" y="1026076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35D03AE-CFDA-401C-B66C-5B6A61996E42}"/>
                </a:ext>
              </a:extLst>
            </p:cNvPr>
            <p:cNvSpPr/>
            <p:nvPr/>
          </p:nvSpPr>
          <p:spPr>
            <a:xfrm>
              <a:off x="4734164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30FCCD49-DAD2-4D38-B112-74E8404F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172" y="619718"/>
              <a:ext cx="453243" cy="45324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0366385-76A3-447A-BCDF-6DE01A9D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4162" y="1505307"/>
              <a:ext cx="1511642" cy="190833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F86E49-67DF-42EA-BE50-F9EE3E9F292A}"/>
              </a:ext>
            </a:extLst>
          </p:cNvPr>
          <p:cNvSpPr/>
          <p:nvPr/>
        </p:nvSpPr>
        <p:spPr>
          <a:xfrm>
            <a:off x="236283" y="5204542"/>
            <a:ext cx="1774629" cy="126313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272123"/>
                </a:solidFill>
              </a:rPr>
              <a:t>.</a:t>
            </a:r>
            <a:r>
              <a:rPr lang="en-US" altLang="ko-KR" sz="1500" dirty="0" err="1">
                <a:solidFill>
                  <a:srgbClr val="272123"/>
                </a:solidFill>
              </a:rPr>
              <a:t>png</a:t>
            </a:r>
            <a:r>
              <a:rPr lang="en-US" altLang="ko-KR" sz="1500" dirty="0">
                <a:solidFill>
                  <a:srgbClr val="272123"/>
                </a:solidFill>
              </a:rPr>
              <a:t> </a:t>
            </a:r>
            <a:r>
              <a:rPr lang="ko-KR" altLang="en-US" sz="1500" dirty="0">
                <a:solidFill>
                  <a:srgbClr val="272123"/>
                </a:solidFill>
              </a:rPr>
              <a:t>파일 응용한</a:t>
            </a:r>
            <a:endParaRPr lang="en-US" altLang="ko-KR" sz="1500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코디 시뮬레이터</a:t>
            </a:r>
            <a:endParaRPr lang="en-US" altLang="ko-KR" sz="1500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두 번째 프로그램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2D689A-B409-4411-8145-85654E2DFD81}"/>
              </a:ext>
            </a:extLst>
          </p:cNvPr>
          <p:cNvSpPr/>
          <p:nvPr/>
        </p:nvSpPr>
        <p:spPr>
          <a:xfrm>
            <a:off x="236284" y="5197123"/>
            <a:ext cx="286120" cy="28612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015A2C06-1C23-49BE-B61F-46F5F6D0B72A}"/>
              </a:ext>
            </a:extLst>
          </p:cNvPr>
          <p:cNvSpPr/>
          <p:nvPr/>
        </p:nvSpPr>
        <p:spPr>
          <a:xfrm>
            <a:off x="2562555" y="3764562"/>
            <a:ext cx="640133" cy="317075"/>
          </a:xfrm>
          <a:prstGeom prst="rightArrow">
            <a:avLst>
              <a:gd name="adj1" fmla="val 43731"/>
              <a:gd name="adj2" fmla="val 84481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C0EBA3-E2CC-47A4-B196-6EA238887B29}"/>
              </a:ext>
            </a:extLst>
          </p:cNvPr>
          <p:cNvGrpSpPr/>
          <p:nvPr/>
        </p:nvGrpSpPr>
        <p:grpSpPr>
          <a:xfrm>
            <a:off x="8385915" y="1019987"/>
            <a:ext cx="3423487" cy="2393309"/>
            <a:chOff x="8385915" y="1019987"/>
            <a:chExt cx="3423487" cy="239330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2CEC269-4A50-4929-AEFB-B50E88B941A4}"/>
                </a:ext>
              </a:extLst>
            </p:cNvPr>
            <p:cNvGrpSpPr/>
            <p:nvPr/>
          </p:nvGrpSpPr>
          <p:grpSpPr>
            <a:xfrm>
              <a:off x="8385915" y="1019987"/>
              <a:ext cx="3423487" cy="309656"/>
              <a:chOff x="8385915" y="1019987"/>
              <a:chExt cx="3423487" cy="309656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D9F10EE3-6F1A-41F7-BA41-D5BDF1E7D85E}"/>
                  </a:ext>
                </a:extLst>
              </p:cNvPr>
              <p:cNvSpPr/>
              <p:nvPr/>
            </p:nvSpPr>
            <p:spPr>
              <a:xfrm>
                <a:off x="8540741" y="1026077"/>
                <a:ext cx="3268661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 err="1">
                    <a:solidFill>
                      <a:srgbClr val="272123"/>
                    </a:solidFill>
                  </a:rPr>
                  <a:t>역투영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</a:t>
                </a:r>
                <a:r>
                  <a:rPr lang="ko-KR" altLang="en-US" sz="1500" b="1" dirty="0" err="1">
                    <a:solidFill>
                      <a:srgbClr val="272123"/>
                    </a:solidFill>
                  </a:rPr>
                  <a:t>스레시홀드</a:t>
                </a:r>
                <a:r>
                  <a:rPr lang="en-US" altLang="ko-KR" sz="1500" b="1" dirty="0">
                    <a:solidFill>
                      <a:srgbClr val="272123"/>
                    </a:solidFill>
                  </a:rPr>
                  <a:t>/</a:t>
                </a:r>
                <a:r>
                  <a:rPr lang="ko-KR" altLang="en-US" sz="1500" b="1" dirty="0" err="1">
                    <a:solidFill>
                      <a:srgbClr val="272123"/>
                    </a:solidFill>
                  </a:rPr>
                  <a:t>마스킹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 수행</a:t>
                </a: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FD44654-CB5A-4E89-96BD-0E5D6E53951D}"/>
                  </a:ext>
                </a:extLst>
              </p:cNvPr>
              <p:cNvSpPr/>
              <p:nvPr/>
            </p:nvSpPr>
            <p:spPr>
              <a:xfrm>
                <a:off x="8385915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162E78E-C2C3-439D-900E-CFABA024E861}"/>
                </a:ext>
              </a:extLst>
            </p:cNvPr>
            <p:cNvGrpSpPr/>
            <p:nvPr/>
          </p:nvGrpSpPr>
          <p:grpSpPr>
            <a:xfrm>
              <a:off x="8420644" y="1504970"/>
              <a:ext cx="3388758" cy="1908326"/>
              <a:chOff x="8420644" y="1504970"/>
              <a:chExt cx="3388758" cy="1908326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356EA3F-6B40-44B1-A02E-5CD366244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20644" y="1504970"/>
                <a:ext cx="1357386" cy="1908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9052C4D-FE06-4D21-80D7-1C2CF89E4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9830" y="1514363"/>
                <a:ext cx="1490115" cy="18905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E4BF58E-7D83-4795-9CD6-ED3A6D555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5411" y="1514363"/>
                <a:ext cx="1103991" cy="18905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C294E9-0D0D-430E-9ADD-B7F37B3F0425}"/>
              </a:ext>
            </a:extLst>
          </p:cNvPr>
          <p:cNvGrpSpPr/>
          <p:nvPr/>
        </p:nvGrpSpPr>
        <p:grpSpPr>
          <a:xfrm>
            <a:off x="5494200" y="1012567"/>
            <a:ext cx="2771812" cy="2392382"/>
            <a:chOff x="5494200" y="1012567"/>
            <a:chExt cx="2771812" cy="239238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95EB016-388C-4207-8A55-D96CF9308730}"/>
                </a:ext>
              </a:extLst>
            </p:cNvPr>
            <p:cNvGrpSpPr/>
            <p:nvPr/>
          </p:nvGrpSpPr>
          <p:grpSpPr>
            <a:xfrm>
              <a:off x="5494200" y="1019987"/>
              <a:ext cx="1976852" cy="309656"/>
              <a:chOff x="5494200" y="1019987"/>
              <a:chExt cx="1976852" cy="309656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463F2FD-CAAC-45FF-81B3-D9440F5C4F05}"/>
                  </a:ext>
                </a:extLst>
              </p:cNvPr>
              <p:cNvSpPr/>
              <p:nvPr/>
            </p:nvSpPr>
            <p:spPr>
              <a:xfrm>
                <a:off x="5649027" y="1026077"/>
                <a:ext cx="1822025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 ROI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 영역선택</a:t>
                </a: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BA23803B-2D22-4B85-B206-52304D00E1CF}"/>
                  </a:ext>
                </a:extLst>
              </p:cNvPr>
              <p:cNvSpPr/>
              <p:nvPr/>
            </p:nvSpPr>
            <p:spPr>
              <a:xfrm>
                <a:off x="5494200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1" name="화살표: 오른쪽 120">
              <a:extLst>
                <a:ext uri="{FF2B5EF4-FFF2-40B4-BE49-F238E27FC236}">
                  <a16:creationId xmlns:a16="http://schemas.microsoft.com/office/drawing/2014/main" id="{D12DD36A-1370-4BE9-BE6E-861C79B0BDE2}"/>
                </a:ext>
              </a:extLst>
            </p:cNvPr>
            <p:cNvSpPr/>
            <p:nvPr/>
          </p:nvSpPr>
          <p:spPr>
            <a:xfrm>
              <a:off x="7625879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EF0919-C1C6-417C-B1C9-2B9181CAE749}"/>
                </a:ext>
              </a:extLst>
            </p:cNvPr>
            <p:cNvGrpSpPr/>
            <p:nvPr/>
          </p:nvGrpSpPr>
          <p:grpSpPr>
            <a:xfrm>
              <a:off x="5494200" y="1518309"/>
              <a:ext cx="2270874" cy="1886640"/>
              <a:chOff x="5494200" y="1518309"/>
              <a:chExt cx="2270874" cy="1886640"/>
            </a:xfrm>
          </p:grpSpPr>
          <p:pic>
            <p:nvPicPr>
              <p:cNvPr id="10" name="그림 9" descr="의류, 사람이(가) 표시된 사진&#10;&#10;자동 생성된 설명">
                <a:extLst>
                  <a:ext uri="{FF2B5EF4-FFF2-40B4-BE49-F238E27FC236}">
                    <a16:creationId xmlns:a16="http://schemas.microsoft.com/office/drawing/2014/main" id="{ABD9E4E7-21A1-4FDC-8E61-20C63AAD9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4200" y="1518309"/>
                <a:ext cx="1572200" cy="18866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F7E1BB7E-0760-4D69-AADA-71B279218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22981" y="1796794"/>
                <a:ext cx="1042093" cy="15235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75930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프로그램 진행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수행 결과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41FB09-A4DC-4979-8605-9405AE34E00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A12D04-B38C-479A-9568-912D69A177A4}"/>
              </a:ext>
            </a:extLst>
          </p:cNvPr>
          <p:cNvSpPr txBox="1"/>
          <p:nvPr/>
        </p:nvSpPr>
        <p:spPr>
          <a:xfrm>
            <a:off x="4658770" y="138483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설명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6053C9-95A7-4AAB-8467-7F0B5012F625}"/>
              </a:ext>
            </a:extLst>
          </p:cNvPr>
          <p:cNvSpPr txBox="1"/>
          <p:nvPr/>
        </p:nvSpPr>
        <p:spPr>
          <a:xfrm>
            <a:off x="6502289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시연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250F4EA-F264-4555-8588-3F67B90F8F3D}"/>
              </a:ext>
            </a:extLst>
          </p:cNvPr>
          <p:cNvSpPr txBox="1"/>
          <p:nvPr/>
        </p:nvSpPr>
        <p:spPr>
          <a:xfrm>
            <a:off x="8345808" y="138484"/>
            <a:ext cx="1483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015A2C06-1C23-49BE-B61F-46F5F6D0B72A}"/>
              </a:ext>
            </a:extLst>
          </p:cNvPr>
          <p:cNvSpPr/>
          <p:nvPr/>
        </p:nvSpPr>
        <p:spPr>
          <a:xfrm>
            <a:off x="2562555" y="3764562"/>
            <a:ext cx="640133" cy="317075"/>
          </a:xfrm>
          <a:prstGeom prst="rightArrow">
            <a:avLst>
              <a:gd name="adj1" fmla="val 43731"/>
              <a:gd name="adj2" fmla="val 84481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B28F4B-A51B-4E61-92AE-2A7829E19ECC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FBE3B7-15F5-4D65-AFD1-0996FD41F9B9}"/>
              </a:ext>
            </a:extLst>
          </p:cNvPr>
          <p:cNvGrpSpPr/>
          <p:nvPr/>
        </p:nvGrpSpPr>
        <p:grpSpPr>
          <a:xfrm>
            <a:off x="2579543" y="619718"/>
            <a:ext cx="2794754" cy="2793916"/>
            <a:chOff x="2579543" y="619718"/>
            <a:chExt cx="2794754" cy="279391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F5FBAA0-E81F-49D0-9898-8ACB569C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5542" y="1496781"/>
              <a:ext cx="1861238" cy="1916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BCF7AAC-D30A-47A2-92A9-8392D712A5D9}"/>
                </a:ext>
              </a:extLst>
            </p:cNvPr>
            <p:cNvGrpSpPr/>
            <p:nvPr/>
          </p:nvGrpSpPr>
          <p:grpSpPr>
            <a:xfrm>
              <a:off x="2579543" y="1026076"/>
              <a:ext cx="2003187" cy="309655"/>
              <a:chOff x="2579543" y="1026076"/>
              <a:chExt cx="2003187" cy="30965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42DC6A2-44DF-4633-9116-5107E049EBB3}"/>
                  </a:ext>
                </a:extLst>
              </p:cNvPr>
              <p:cNvSpPr/>
              <p:nvPr/>
            </p:nvSpPr>
            <p:spPr>
              <a:xfrm>
                <a:off x="2797237" y="1026079"/>
                <a:ext cx="1785493" cy="3096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파일 경로 입력</a:t>
                </a: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DC70F613-09C8-4813-BADF-09C626019E9B}"/>
                  </a:ext>
                </a:extLst>
              </p:cNvPr>
              <p:cNvSpPr/>
              <p:nvPr/>
            </p:nvSpPr>
            <p:spPr>
              <a:xfrm>
                <a:off x="2579543" y="1026076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35D03AE-CFDA-401C-B66C-5B6A61996E42}"/>
                </a:ext>
              </a:extLst>
            </p:cNvPr>
            <p:cNvSpPr/>
            <p:nvPr/>
          </p:nvSpPr>
          <p:spPr>
            <a:xfrm>
              <a:off x="4734164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ADD4BE7-4EEB-4506-B4B0-97A1B3D1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172" y="619718"/>
              <a:ext cx="453243" cy="453243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2786F17-8138-4871-9087-278CF43145C4}"/>
              </a:ext>
            </a:extLst>
          </p:cNvPr>
          <p:cNvGrpSpPr/>
          <p:nvPr/>
        </p:nvGrpSpPr>
        <p:grpSpPr>
          <a:xfrm>
            <a:off x="6209088" y="3771982"/>
            <a:ext cx="2698102" cy="2504707"/>
            <a:chOff x="6209088" y="3771982"/>
            <a:chExt cx="2698102" cy="250470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CED8680-F8F1-43B6-9D22-381DEBAC313E}"/>
                </a:ext>
              </a:extLst>
            </p:cNvPr>
            <p:cNvGrpSpPr/>
            <p:nvPr/>
          </p:nvGrpSpPr>
          <p:grpSpPr>
            <a:xfrm>
              <a:off x="6393297" y="3771982"/>
              <a:ext cx="1807568" cy="309656"/>
              <a:chOff x="6393297" y="3771982"/>
              <a:chExt cx="1807568" cy="309656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8FE80C2-2D88-483E-ADF8-5B53E1650EB1}"/>
                  </a:ext>
                </a:extLst>
              </p:cNvPr>
              <p:cNvSpPr/>
              <p:nvPr/>
            </p:nvSpPr>
            <p:spPr>
              <a:xfrm>
                <a:off x="6548125" y="3778072"/>
                <a:ext cx="1652740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rgbClr val="272123"/>
                    </a:solidFill>
                  </a:rPr>
                  <a:t>저장</a:t>
                </a: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44F8BBA1-66B2-4306-9104-F16EDF8FCDAB}"/>
                  </a:ext>
                </a:extLst>
              </p:cNvPr>
              <p:cNvSpPr/>
              <p:nvPr/>
            </p:nvSpPr>
            <p:spPr>
              <a:xfrm>
                <a:off x="6393297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5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C849977-DD4E-4008-85AB-805DA207EB65}"/>
                </a:ext>
              </a:extLst>
            </p:cNvPr>
            <p:cNvGrpSpPr/>
            <p:nvPr/>
          </p:nvGrpSpPr>
          <p:grpSpPr>
            <a:xfrm>
              <a:off x="6209088" y="4165492"/>
              <a:ext cx="2698102" cy="2111197"/>
              <a:chOff x="6209088" y="4165492"/>
              <a:chExt cx="2698102" cy="2111197"/>
            </a:xfrm>
          </p:grpSpPr>
          <p:pic>
            <p:nvPicPr>
              <p:cNvPr id="5" name="그림 4" descr="사람, 서있는, 남자, 착용이(가) 표시된 사진&#10;&#10;자동 생성된 설명">
                <a:extLst>
                  <a:ext uri="{FF2B5EF4-FFF2-40B4-BE49-F238E27FC236}">
                    <a16:creationId xmlns:a16="http://schemas.microsoft.com/office/drawing/2014/main" id="{3A5553DC-BC91-499E-AC22-5CC5C4BBB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5431" y="4165492"/>
                <a:ext cx="2091759" cy="20917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그림 6" descr="사람, 서있는, 가장이(가) 표시된 사진&#10;&#10;자동 생성된 설명">
                <a:extLst>
                  <a:ext uri="{FF2B5EF4-FFF2-40B4-BE49-F238E27FC236}">
                    <a16:creationId xmlns:a16="http://schemas.microsoft.com/office/drawing/2014/main" id="{B61E2430-5E81-4D86-94E4-944494893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9088" y="4317305"/>
                <a:ext cx="1959384" cy="1959384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4860962-111F-47AE-97F2-B3C9736A57C1}"/>
              </a:ext>
            </a:extLst>
          </p:cNvPr>
          <p:cNvGrpSpPr/>
          <p:nvPr/>
        </p:nvGrpSpPr>
        <p:grpSpPr>
          <a:xfrm>
            <a:off x="5494200" y="1012567"/>
            <a:ext cx="2771812" cy="2399169"/>
            <a:chOff x="5494200" y="1012567"/>
            <a:chExt cx="2771812" cy="239916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010954B-A3F3-45CC-9841-E9B91826FBDC}"/>
                </a:ext>
              </a:extLst>
            </p:cNvPr>
            <p:cNvGrpSpPr/>
            <p:nvPr/>
          </p:nvGrpSpPr>
          <p:grpSpPr>
            <a:xfrm>
              <a:off x="5494200" y="1019987"/>
              <a:ext cx="1976852" cy="309656"/>
              <a:chOff x="5494200" y="1019987"/>
              <a:chExt cx="1976852" cy="309656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463F2FD-CAAC-45FF-81B3-D9440F5C4F05}"/>
                  </a:ext>
                </a:extLst>
              </p:cNvPr>
              <p:cNvSpPr/>
              <p:nvPr/>
            </p:nvSpPr>
            <p:spPr>
              <a:xfrm>
                <a:off x="5649027" y="1026077"/>
                <a:ext cx="1822025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R Click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누르기</a:t>
                </a:r>
                <a:endParaRPr lang="en-US" altLang="ko-KR" sz="1500" b="1" dirty="0">
                  <a:solidFill>
                    <a:srgbClr val="272123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BA23803B-2D22-4B85-B206-52304D00E1CF}"/>
                  </a:ext>
                </a:extLst>
              </p:cNvPr>
              <p:cNvSpPr/>
              <p:nvPr/>
            </p:nvSpPr>
            <p:spPr>
              <a:xfrm>
                <a:off x="5494200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1" name="화살표: 오른쪽 120">
              <a:extLst>
                <a:ext uri="{FF2B5EF4-FFF2-40B4-BE49-F238E27FC236}">
                  <a16:creationId xmlns:a16="http://schemas.microsoft.com/office/drawing/2014/main" id="{D12DD36A-1370-4BE9-BE6E-861C79B0BDE2}"/>
                </a:ext>
              </a:extLst>
            </p:cNvPr>
            <p:cNvSpPr/>
            <p:nvPr/>
          </p:nvSpPr>
          <p:spPr>
            <a:xfrm>
              <a:off x="7625879" y="1012567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79C3AA6-FAAC-408A-982E-1C87663D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47" y="1494883"/>
              <a:ext cx="1855283" cy="1916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57AF0C0-05C6-405E-B999-72F5B9E6AB22}"/>
              </a:ext>
            </a:extLst>
          </p:cNvPr>
          <p:cNvSpPr/>
          <p:nvPr/>
        </p:nvSpPr>
        <p:spPr>
          <a:xfrm>
            <a:off x="236283" y="3771982"/>
            <a:ext cx="1774629" cy="126313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272123"/>
                </a:solidFill>
              </a:rPr>
              <a:t>Alpha Channel</a:t>
            </a: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추가하여 저장하는</a:t>
            </a:r>
            <a:endParaRPr lang="en-US" altLang="ko-KR" sz="1500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dirty="0">
                <a:solidFill>
                  <a:srgbClr val="272123"/>
                </a:solidFill>
              </a:rPr>
              <a:t>첫 번째 프로그램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39F0BA-3FFD-46C6-AD29-FA668FD98BFB}"/>
              </a:ext>
            </a:extLst>
          </p:cNvPr>
          <p:cNvSpPr/>
          <p:nvPr/>
        </p:nvSpPr>
        <p:spPr>
          <a:xfrm>
            <a:off x="236284" y="3771983"/>
            <a:ext cx="286120" cy="28612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8CB153-A07D-4742-B700-001CCB2CF8B0}"/>
              </a:ext>
            </a:extLst>
          </p:cNvPr>
          <p:cNvSpPr/>
          <p:nvPr/>
        </p:nvSpPr>
        <p:spPr>
          <a:xfrm>
            <a:off x="236283" y="5204542"/>
            <a:ext cx="1774629" cy="1263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</a:t>
            </a:r>
            <a:endParaRPr lang="en-US" altLang="ko-KR" sz="1500" b="1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코디 시뮬레이터</a:t>
            </a:r>
            <a:endParaRPr lang="en-US" altLang="ko-KR" sz="1500" b="1" dirty="0">
              <a:solidFill>
                <a:srgbClr val="272123"/>
              </a:solidFill>
            </a:endParaRPr>
          </a:p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두 번째 프로그램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AF31A6-D7EA-43B1-9E03-51F4E7114A88}"/>
              </a:ext>
            </a:extLst>
          </p:cNvPr>
          <p:cNvSpPr/>
          <p:nvPr/>
        </p:nvSpPr>
        <p:spPr>
          <a:xfrm>
            <a:off x="236284" y="5197123"/>
            <a:ext cx="286120" cy="286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E11E5D-5F6E-4A14-A51F-72E546783DCD}"/>
              </a:ext>
            </a:extLst>
          </p:cNvPr>
          <p:cNvGrpSpPr/>
          <p:nvPr/>
        </p:nvGrpSpPr>
        <p:grpSpPr>
          <a:xfrm>
            <a:off x="3338357" y="3764562"/>
            <a:ext cx="2935037" cy="2391544"/>
            <a:chOff x="3338357" y="3764562"/>
            <a:chExt cx="2935037" cy="239154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34B4D1-21F4-4E18-BE6B-74844B02644D}"/>
                </a:ext>
              </a:extLst>
            </p:cNvPr>
            <p:cNvGrpSpPr/>
            <p:nvPr/>
          </p:nvGrpSpPr>
          <p:grpSpPr>
            <a:xfrm>
              <a:off x="3338357" y="3771982"/>
              <a:ext cx="2016065" cy="309655"/>
              <a:chOff x="3338357" y="3771982"/>
              <a:chExt cx="2016065" cy="309655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46940761-CA24-469F-B6F0-7C1BEFB68235}"/>
                  </a:ext>
                </a:extLst>
              </p:cNvPr>
              <p:cNvSpPr/>
              <p:nvPr/>
            </p:nvSpPr>
            <p:spPr>
              <a:xfrm>
                <a:off x="3493184" y="3778072"/>
                <a:ext cx="1861238" cy="30350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L Click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누르기</a:t>
                </a: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0725EB6-5C34-49E1-B9F4-78FCDFEF9CD4}"/>
                  </a:ext>
                </a:extLst>
              </p:cNvPr>
              <p:cNvSpPr/>
              <p:nvPr/>
            </p:nvSpPr>
            <p:spPr>
              <a:xfrm>
                <a:off x="3338357" y="3771982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4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3" name="화살표: 오른쪽 132">
              <a:extLst>
                <a:ext uri="{FF2B5EF4-FFF2-40B4-BE49-F238E27FC236}">
                  <a16:creationId xmlns:a16="http://schemas.microsoft.com/office/drawing/2014/main" id="{E698B9E1-9A9D-4073-A2C8-C260C4CDCDCE}"/>
                </a:ext>
              </a:extLst>
            </p:cNvPr>
            <p:cNvSpPr/>
            <p:nvPr/>
          </p:nvSpPr>
          <p:spPr>
            <a:xfrm>
              <a:off x="5633261" y="3764562"/>
              <a:ext cx="640133" cy="317075"/>
            </a:xfrm>
            <a:prstGeom prst="rightArrow">
              <a:avLst>
                <a:gd name="adj1" fmla="val 43731"/>
                <a:gd name="adj2" fmla="val 844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31" name="그림 30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369CAB-C84E-458F-893D-D96948E4E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152" y="4248717"/>
              <a:ext cx="1907389" cy="19073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61017B-327F-4A5B-A10A-9EC3BEF18949}"/>
              </a:ext>
            </a:extLst>
          </p:cNvPr>
          <p:cNvGrpSpPr/>
          <p:nvPr/>
        </p:nvGrpSpPr>
        <p:grpSpPr>
          <a:xfrm>
            <a:off x="8385915" y="1019987"/>
            <a:ext cx="1976851" cy="2389850"/>
            <a:chOff x="8385915" y="1019987"/>
            <a:chExt cx="1976851" cy="238985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2618EC7-4E20-4E9D-B4EF-882FD7BC3CB0}"/>
                </a:ext>
              </a:extLst>
            </p:cNvPr>
            <p:cNvGrpSpPr/>
            <p:nvPr/>
          </p:nvGrpSpPr>
          <p:grpSpPr>
            <a:xfrm>
              <a:off x="8385915" y="1019987"/>
              <a:ext cx="1976851" cy="309656"/>
              <a:chOff x="8385915" y="1019987"/>
              <a:chExt cx="1976851" cy="30965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0EB2CA7-7D02-4AE1-BCFE-2A4EDDF1BD86}"/>
                  </a:ext>
                </a:extLst>
              </p:cNvPr>
              <p:cNvSpPr/>
              <p:nvPr/>
            </p:nvSpPr>
            <p:spPr>
              <a:xfrm>
                <a:off x="8540741" y="1026077"/>
                <a:ext cx="1822025" cy="3035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rgbClr val="272123"/>
                    </a:solidFill>
                  </a:rPr>
                  <a:t>R Click </a:t>
                </a:r>
                <a:r>
                  <a:rPr lang="ko-KR" altLang="en-US" sz="1500" b="1" dirty="0">
                    <a:solidFill>
                      <a:srgbClr val="272123"/>
                    </a:solidFill>
                  </a:rPr>
                  <a:t>떼기</a:t>
                </a:r>
                <a:endParaRPr lang="en-US" altLang="ko-KR" sz="1500" b="1" dirty="0">
                  <a:solidFill>
                    <a:srgbClr val="272123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168A254-BEA1-4B2B-B22A-A916F3CEBEE0}"/>
                  </a:ext>
                </a:extLst>
              </p:cNvPr>
              <p:cNvSpPr/>
              <p:nvPr/>
            </p:nvSpPr>
            <p:spPr>
              <a:xfrm>
                <a:off x="8385915" y="1019987"/>
                <a:ext cx="309655" cy="3096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7026F25-40A3-443A-BF12-5F74411A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710" y="1496781"/>
              <a:ext cx="1913056" cy="19130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5547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4019</Words>
  <Application>Microsoft Office PowerPoint</Application>
  <PresentationFormat>와이드스크린</PresentationFormat>
  <Paragraphs>523</Paragraphs>
  <Slides>30</Slides>
  <Notes>30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SANGMIN</dc:creator>
  <cp:lastModifiedBy>PARK SANGMIN</cp:lastModifiedBy>
  <cp:revision>443</cp:revision>
  <dcterms:created xsi:type="dcterms:W3CDTF">2020-11-28T05:05:51Z</dcterms:created>
  <dcterms:modified xsi:type="dcterms:W3CDTF">2020-12-04T18:08:08Z</dcterms:modified>
</cp:coreProperties>
</file>